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sldIdLst>
    <p:sldId id="256" r:id="rId4"/>
    <p:sldId id="331" r:id="rId5"/>
    <p:sldId id="354" r:id="rId6"/>
    <p:sldId id="362" r:id="rId7"/>
    <p:sldId id="359" r:id="rId8"/>
    <p:sldId id="277" r:id="rId9"/>
    <p:sldId id="262" r:id="rId10"/>
    <p:sldId id="264" r:id="rId11"/>
    <p:sldId id="295" r:id="rId12"/>
    <p:sldId id="287" r:id="rId13"/>
    <p:sldId id="357" r:id="rId14"/>
    <p:sldId id="361" r:id="rId15"/>
    <p:sldId id="288" r:id="rId16"/>
    <p:sldId id="289" r:id="rId17"/>
    <p:sldId id="280" r:id="rId18"/>
    <p:sldId id="281" r:id="rId19"/>
    <p:sldId id="282" r:id="rId20"/>
    <p:sldId id="365" r:id="rId21"/>
    <p:sldId id="285" r:id="rId22"/>
    <p:sldId id="366" r:id="rId23"/>
    <p:sldId id="364" r:id="rId24"/>
    <p:sldId id="368" r:id="rId25"/>
    <p:sldId id="369" r:id="rId26"/>
    <p:sldId id="370" r:id="rId2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8527ABF-67D3-4063-826C-C545D43FCF7F}">
          <p14:sldIdLst>
            <p14:sldId id="256"/>
            <p14:sldId id="331"/>
            <p14:sldId id="354"/>
            <p14:sldId id="362"/>
            <p14:sldId id="359"/>
            <p14:sldId id="277"/>
            <p14:sldId id="262"/>
            <p14:sldId id="264"/>
            <p14:sldId id="295"/>
            <p14:sldId id="287"/>
            <p14:sldId id="357"/>
            <p14:sldId id="361"/>
            <p14:sldId id="288"/>
            <p14:sldId id="289"/>
            <p14:sldId id="280"/>
            <p14:sldId id="281"/>
            <p14:sldId id="282"/>
            <p14:sldId id="365"/>
            <p14:sldId id="285"/>
            <p14:sldId id="366"/>
            <p14:sldId id="364"/>
            <p14:sldId id="368"/>
            <p14:sldId id="369"/>
            <p14:sldId id="370"/>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ff Dykens" initials="JD" lastIdx="1" clrIdx="0">
    <p:extLst>
      <p:ext uri="{19B8F6BF-5375-455C-9EA6-DF929625EA0E}">
        <p15:presenceInfo xmlns:p15="http://schemas.microsoft.com/office/powerpoint/2012/main" userId="S::jdykens@duffyhealthcenter.org::67ecaa58-36c3-406f-95b1-fcbe46a2d9e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5962" autoAdjust="0"/>
  </p:normalViewPr>
  <p:slideViewPr>
    <p:cSldViewPr snapToGrid="0">
      <p:cViewPr varScale="1">
        <p:scale>
          <a:sx n="108" d="100"/>
          <a:sy n="108" d="100"/>
        </p:scale>
        <p:origin x="43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FE199-434F-4089-839F-EC8FCD8039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31F58FD-3F1C-4E16-9290-2DD00227FE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EB6C8D6-AE41-4CDB-ADAD-023D7657651C}"/>
              </a:ext>
            </a:extLst>
          </p:cNvPr>
          <p:cNvSpPr>
            <a:spLocks noGrp="1"/>
          </p:cNvSpPr>
          <p:nvPr>
            <p:ph type="dt" sz="half" idx="10"/>
          </p:nvPr>
        </p:nvSpPr>
        <p:spPr/>
        <p:txBody>
          <a:bodyPr/>
          <a:lstStyle/>
          <a:p>
            <a:fld id="{98A77E6B-C8C9-4142-98CA-DF62015DD781}" type="datetimeFigureOut">
              <a:rPr lang="en-US" smtClean="0"/>
              <a:t>5/31/2024</a:t>
            </a:fld>
            <a:endParaRPr lang="en-US"/>
          </a:p>
        </p:txBody>
      </p:sp>
      <p:sp>
        <p:nvSpPr>
          <p:cNvPr id="5" name="Footer Placeholder 4">
            <a:extLst>
              <a:ext uri="{FF2B5EF4-FFF2-40B4-BE49-F238E27FC236}">
                <a16:creationId xmlns:a16="http://schemas.microsoft.com/office/drawing/2014/main" id="{47E3299A-1E1D-48C2-81B6-19790C05BB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F988E6-15A9-43BF-9AAC-31C4C082EA63}"/>
              </a:ext>
            </a:extLst>
          </p:cNvPr>
          <p:cNvSpPr>
            <a:spLocks noGrp="1"/>
          </p:cNvSpPr>
          <p:nvPr>
            <p:ph type="sldNum" sz="quarter" idx="12"/>
          </p:nvPr>
        </p:nvSpPr>
        <p:spPr/>
        <p:txBody>
          <a:bodyPr/>
          <a:lstStyle/>
          <a:p>
            <a:fld id="{5B6A7958-8B6F-4128-83C2-76F9C24E70D7}" type="slidenum">
              <a:rPr lang="en-US" smtClean="0"/>
              <a:t>‹#›</a:t>
            </a:fld>
            <a:endParaRPr lang="en-US"/>
          </a:p>
        </p:txBody>
      </p:sp>
    </p:spTree>
    <p:extLst>
      <p:ext uri="{BB962C8B-B14F-4D97-AF65-F5344CB8AC3E}">
        <p14:creationId xmlns:p14="http://schemas.microsoft.com/office/powerpoint/2010/main" val="4010011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BD4EB-D7BE-4228-BFC2-1E361BA9110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0B43A3A-3116-4D7A-8EDD-1FC8EAA7A9B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90B987-6BF8-4EA2-94C1-2993D0C3AD2E}"/>
              </a:ext>
            </a:extLst>
          </p:cNvPr>
          <p:cNvSpPr>
            <a:spLocks noGrp="1"/>
          </p:cNvSpPr>
          <p:nvPr>
            <p:ph type="dt" sz="half" idx="10"/>
          </p:nvPr>
        </p:nvSpPr>
        <p:spPr/>
        <p:txBody>
          <a:bodyPr/>
          <a:lstStyle/>
          <a:p>
            <a:fld id="{98A77E6B-C8C9-4142-98CA-DF62015DD781}" type="datetimeFigureOut">
              <a:rPr lang="en-US" smtClean="0"/>
              <a:t>5/31/2024</a:t>
            </a:fld>
            <a:endParaRPr lang="en-US"/>
          </a:p>
        </p:txBody>
      </p:sp>
      <p:sp>
        <p:nvSpPr>
          <p:cNvPr id="5" name="Footer Placeholder 4">
            <a:extLst>
              <a:ext uri="{FF2B5EF4-FFF2-40B4-BE49-F238E27FC236}">
                <a16:creationId xmlns:a16="http://schemas.microsoft.com/office/drawing/2014/main" id="{59EA0003-F74A-48A4-A71B-4D30ABD94E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5A7387-C9CA-406F-99F7-AF12B736BA9D}"/>
              </a:ext>
            </a:extLst>
          </p:cNvPr>
          <p:cNvSpPr>
            <a:spLocks noGrp="1"/>
          </p:cNvSpPr>
          <p:nvPr>
            <p:ph type="sldNum" sz="quarter" idx="12"/>
          </p:nvPr>
        </p:nvSpPr>
        <p:spPr/>
        <p:txBody>
          <a:bodyPr/>
          <a:lstStyle/>
          <a:p>
            <a:fld id="{5B6A7958-8B6F-4128-83C2-76F9C24E70D7}" type="slidenum">
              <a:rPr lang="en-US" smtClean="0"/>
              <a:t>‹#›</a:t>
            </a:fld>
            <a:endParaRPr lang="en-US"/>
          </a:p>
        </p:txBody>
      </p:sp>
    </p:spTree>
    <p:extLst>
      <p:ext uri="{BB962C8B-B14F-4D97-AF65-F5344CB8AC3E}">
        <p14:creationId xmlns:p14="http://schemas.microsoft.com/office/powerpoint/2010/main" val="3542256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257D261-9D3D-4400-893F-D9D94EA9F58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92E64CB-2B40-44AD-950F-D6FD1DD9F10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F2201D-8103-4E39-81E4-3CD37131CB67}"/>
              </a:ext>
            </a:extLst>
          </p:cNvPr>
          <p:cNvSpPr>
            <a:spLocks noGrp="1"/>
          </p:cNvSpPr>
          <p:nvPr>
            <p:ph type="dt" sz="half" idx="10"/>
          </p:nvPr>
        </p:nvSpPr>
        <p:spPr/>
        <p:txBody>
          <a:bodyPr/>
          <a:lstStyle/>
          <a:p>
            <a:fld id="{98A77E6B-C8C9-4142-98CA-DF62015DD781}" type="datetimeFigureOut">
              <a:rPr lang="en-US" smtClean="0"/>
              <a:t>5/31/2024</a:t>
            </a:fld>
            <a:endParaRPr lang="en-US"/>
          </a:p>
        </p:txBody>
      </p:sp>
      <p:sp>
        <p:nvSpPr>
          <p:cNvPr id="5" name="Footer Placeholder 4">
            <a:extLst>
              <a:ext uri="{FF2B5EF4-FFF2-40B4-BE49-F238E27FC236}">
                <a16:creationId xmlns:a16="http://schemas.microsoft.com/office/drawing/2014/main" id="{5FDD90D0-614E-4B14-A97F-6250160F76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632740-58D2-44AA-82AC-73D6C1F5B56C}"/>
              </a:ext>
            </a:extLst>
          </p:cNvPr>
          <p:cNvSpPr>
            <a:spLocks noGrp="1"/>
          </p:cNvSpPr>
          <p:nvPr>
            <p:ph type="sldNum" sz="quarter" idx="12"/>
          </p:nvPr>
        </p:nvSpPr>
        <p:spPr/>
        <p:txBody>
          <a:bodyPr/>
          <a:lstStyle/>
          <a:p>
            <a:fld id="{5B6A7958-8B6F-4128-83C2-76F9C24E70D7}" type="slidenum">
              <a:rPr lang="en-US" smtClean="0"/>
              <a:t>‹#›</a:t>
            </a:fld>
            <a:endParaRPr lang="en-US"/>
          </a:p>
        </p:txBody>
      </p:sp>
    </p:spTree>
    <p:extLst>
      <p:ext uri="{BB962C8B-B14F-4D97-AF65-F5344CB8AC3E}">
        <p14:creationId xmlns:p14="http://schemas.microsoft.com/office/powerpoint/2010/main" val="19466215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37716C3-E587-4A1D-BD0B-898AE4A63E8C}" type="datetimeFigureOut">
              <a:rPr lang="en-US" smtClean="0"/>
              <a:pPr/>
              <a:t>5/31/2024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6D71C8-8CB3-49B7-834E-0EA245ADFDF3}" type="slidenum">
              <a:rPr lang="en-US" smtClean="0"/>
              <a:pPr/>
              <a:t>‹#›</a:t>
            </a:fld>
            <a:endParaRPr lang="en-US"/>
          </a:p>
        </p:txBody>
      </p:sp>
    </p:spTree>
    <p:extLst>
      <p:ext uri="{BB962C8B-B14F-4D97-AF65-F5344CB8AC3E}">
        <p14:creationId xmlns:p14="http://schemas.microsoft.com/office/powerpoint/2010/main" val="42778768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7716C3-E587-4A1D-BD0B-898AE4A63E8C}" type="datetimeFigureOut">
              <a:rPr lang="en-US" smtClean="0"/>
              <a:pPr/>
              <a:t>5/31/2024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6D71C8-8CB3-49B7-834E-0EA245ADFDF3}" type="slidenum">
              <a:rPr lang="en-US" smtClean="0"/>
              <a:pPr/>
              <a:t>‹#›</a:t>
            </a:fld>
            <a:endParaRPr lang="en-US"/>
          </a:p>
        </p:txBody>
      </p:sp>
    </p:spTree>
    <p:extLst>
      <p:ext uri="{BB962C8B-B14F-4D97-AF65-F5344CB8AC3E}">
        <p14:creationId xmlns:p14="http://schemas.microsoft.com/office/powerpoint/2010/main" val="42517643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7716C3-E587-4A1D-BD0B-898AE4A63E8C}" type="datetimeFigureOut">
              <a:rPr lang="en-US" smtClean="0"/>
              <a:pPr/>
              <a:t>5/31/2024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6D71C8-8CB3-49B7-834E-0EA245ADFDF3}" type="slidenum">
              <a:rPr lang="en-US" smtClean="0"/>
              <a:pPr/>
              <a:t>‹#›</a:t>
            </a:fld>
            <a:endParaRPr lang="en-US"/>
          </a:p>
        </p:txBody>
      </p:sp>
    </p:spTree>
    <p:extLst>
      <p:ext uri="{BB962C8B-B14F-4D97-AF65-F5344CB8AC3E}">
        <p14:creationId xmlns:p14="http://schemas.microsoft.com/office/powerpoint/2010/main" val="22733032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37716C3-E587-4A1D-BD0B-898AE4A63E8C}" type="datetimeFigureOut">
              <a:rPr lang="en-US" smtClean="0"/>
              <a:pPr/>
              <a:t>5/31/2024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6D71C8-8CB3-49B7-834E-0EA245ADFDF3}" type="slidenum">
              <a:rPr lang="en-US" smtClean="0"/>
              <a:pPr/>
              <a:t>‹#›</a:t>
            </a:fld>
            <a:endParaRPr lang="en-US"/>
          </a:p>
        </p:txBody>
      </p:sp>
    </p:spTree>
    <p:extLst>
      <p:ext uri="{BB962C8B-B14F-4D97-AF65-F5344CB8AC3E}">
        <p14:creationId xmlns:p14="http://schemas.microsoft.com/office/powerpoint/2010/main" val="174062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37716C3-E587-4A1D-BD0B-898AE4A63E8C}" type="datetimeFigureOut">
              <a:rPr lang="en-US" smtClean="0"/>
              <a:pPr/>
              <a:t>5/31/2024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6D71C8-8CB3-49B7-834E-0EA245ADFDF3}" type="slidenum">
              <a:rPr lang="en-US" smtClean="0"/>
              <a:pPr/>
              <a:t>‹#›</a:t>
            </a:fld>
            <a:endParaRPr lang="en-US"/>
          </a:p>
        </p:txBody>
      </p:sp>
    </p:spTree>
    <p:extLst>
      <p:ext uri="{BB962C8B-B14F-4D97-AF65-F5344CB8AC3E}">
        <p14:creationId xmlns:p14="http://schemas.microsoft.com/office/powerpoint/2010/main" val="28200962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37716C3-E587-4A1D-BD0B-898AE4A63E8C}" type="datetimeFigureOut">
              <a:rPr lang="en-US" smtClean="0"/>
              <a:pPr/>
              <a:t>5/31/2024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6D71C8-8CB3-49B7-834E-0EA245ADFDF3}" type="slidenum">
              <a:rPr lang="en-US" smtClean="0"/>
              <a:pPr/>
              <a:t>‹#›</a:t>
            </a:fld>
            <a:endParaRPr lang="en-US"/>
          </a:p>
        </p:txBody>
      </p:sp>
    </p:spTree>
    <p:extLst>
      <p:ext uri="{BB962C8B-B14F-4D97-AF65-F5344CB8AC3E}">
        <p14:creationId xmlns:p14="http://schemas.microsoft.com/office/powerpoint/2010/main" val="40616729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7716C3-E587-4A1D-BD0B-898AE4A63E8C}" type="datetimeFigureOut">
              <a:rPr lang="en-US" smtClean="0"/>
              <a:pPr/>
              <a:t>5/31/2024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6D71C8-8CB3-49B7-834E-0EA245ADFDF3}" type="slidenum">
              <a:rPr lang="en-US" smtClean="0"/>
              <a:pPr/>
              <a:t>‹#›</a:t>
            </a:fld>
            <a:endParaRPr lang="en-US"/>
          </a:p>
        </p:txBody>
      </p:sp>
    </p:spTree>
    <p:extLst>
      <p:ext uri="{BB962C8B-B14F-4D97-AF65-F5344CB8AC3E}">
        <p14:creationId xmlns:p14="http://schemas.microsoft.com/office/powerpoint/2010/main" val="29598047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37716C3-E587-4A1D-BD0B-898AE4A63E8C}" type="datetimeFigureOut">
              <a:rPr lang="en-US" smtClean="0"/>
              <a:pPr/>
              <a:t>5/31/2024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6D71C8-8CB3-49B7-834E-0EA245ADFDF3}" type="slidenum">
              <a:rPr lang="en-US" smtClean="0"/>
              <a:pPr/>
              <a:t>‹#›</a:t>
            </a:fld>
            <a:endParaRPr lang="en-US"/>
          </a:p>
        </p:txBody>
      </p:sp>
    </p:spTree>
    <p:extLst>
      <p:ext uri="{BB962C8B-B14F-4D97-AF65-F5344CB8AC3E}">
        <p14:creationId xmlns:p14="http://schemas.microsoft.com/office/powerpoint/2010/main" val="1082164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94AFD-31CE-44AB-909A-BA1C685B6E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A24D41-C8A4-4393-8AFD-47D8F3B2670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C9000B-10BE-4C0D-95F2-D054474D1A2F}"/>
              </a:ext>
            </a:extLst>
          </p:cNvPr>
          <p:cNvSpPr>
            <a:spLocks noGrp="1"/>
          </p:cNvSpPr>
          <p:nvPr>
            <p:ph type="dt" sz="half" idx="10"/>
          </p:nvPr>
        </p:nvSpPr>
        <p:spPr/>
        <p:txBody>
          <a:bodyPr/>
          <a:lstStyle/>
          <a:p>
            <a:fld id="{98A77E6B-C8C9-4142-98CA-DF62015DD781}" type="datetimeFigureOut">
              <a:rPr lang="en-US" smtClean="0"/>
              <a:t>5/31/2024</a:t>
            </a:fld>
            <a:endParaRPr lang="en-US"/>
          </a:p>
        </p:txBody>
      </p:sp>
      <p:sp>
        <p:nvSpPr>
          <p:cNvPr id="5" name="Footer Placeholder 4">
            <a:extLst>
              <a:ext uri="{FF2B5EF4-FFF2-40B4-BE49-F238E27FC236}">
                <a16:creationId xmlns:a16="http://schemas.microsoft.com/office/drawing/2014/main" id="{625F32E5-1FEE-4929-AD20-C484CDC34F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0FCC14-51E1-4456-A0EE-2C2CF43007B5}"/>
              </a:ext>
            </a:extLst>
          </p:cNvPr>
          <p:cNvSpPr>
            <a:spLocks noGrp="1"/>
          </p:cNvSpPr>
          <p:nvPr>
            <p:ph type="sldNum" sz="quarter" idx="12"/>
          </p:nvPr>
        </p:nvSpPr>
        <p:spPr/>
        <p:txBody>
          <a:bodyPr/>
          <a:lstStyle/>
          <a:p>
            <a:fld id="{5B6A7958-8B6F-4128-83C2-76F9C24E70D7}" type="slidenum">
              <a:rPr lang="en-US" smtClean="0"/>
              <a:t>‹#›</a:t>
            </a:fld>
            <a:endParaRPr lang="en-US"/>
          </a:p>
        </p:txBody>
      </p:sp>
    </p:spTree>
    <p:extLst>
      <p:ext uri="{BB962C8B-B14F-4D97-AF65-F5344CB8AC3E}">
        <p14:creationId xmlns:p14="http://schemas.microsoft.com/office/powerpoint/2010/main" val="10241164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37716C3-E587-4A1D-BD0B-898AE4A63E8C}" type="datetimeFigureOut">
              <a:rPr lang="en-US" smtClean="0"/>
              <a:pPr/>
              <a:t>5/31/2024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6D71C8-8CB3-49B7-834E-0EA245ADFDF3}" type="slidenum">
              <a:rPr lang="en-US" smtClean="0"/>
              <a:pPr/>
              <a:t>‹#›</a:t>
            </a:fld>
            <a:endParaRPr lang="en-US"/>
          </a:p>
        </p:txBody>
      </p:sp>
    </p:spTree>
    <p:extLst>
      <p:ext uri="{BB962C8B-B14F-4D97-AF65-F5344CB8AC3E}">
        <p14:creationId xmlns:p14="http://schemas.microsoft.com/office/powerpoint/2010/main" val="1208247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7716C3-E587-4A1D-BD0B-898AE4A63E8C}" type="datetimeFigureOut">
              <a:rPr lang="en-US" smtClean="0"/>
              <a:pPr/>
              <a:t>5/31/2024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6D71C8-8CB3-49B7-834E-0EA245ADFDF3}" type="slidenum">
              <a:rPr lang="en-US" smtClean="0"/>
              <a:pPr/>
              <a:t>‹#›</a:t>
            </a:fld>
            <a:endParaRPr lang="en-US"/>
          </a:p>
        </p:txBody>
      </p:sp>
    </p:spTree>
    <p:extLst>
      <p:ext uri="{BB962C8B-B14F-4D97-AF65-F5344CB8AC3E}">
        <p14:creationId xmlns:p14="http://schemas.microsoft.com/office/powerpoint/2010/main" val="42695220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7716C3-E587-4A1D-BD0B-898AE4A63E8C}" type="datetimeFigureOut">
              <a:rPr lang="en-US" smtClean="0"/>
              <a:pPr/>
              <a:t>5/31/2024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6D71C8-8CB3-49B7-834E-0EA245ADFDF3}" type="slidenum">
              <a:rPr lang="en-US" smtClean="0"/>
              <a:pPr/>
              <a:t>‹#›</a:t>
            </a:fld>
            <a:endParaRPr lang="en-US"/>
          </a:p>
        </p:txBody>
      </p:sp>
    </p:spTree>
    <p:extLst>
      <p:ext uri="{BB962C8B-B14F-4D97-AF65-F5344CB8AC3E}">
        <p14:creationId xmlns:p14="http://schemas.microsoft.com/office/powerpoint/2010/main" val="21422884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CBFEC-732A-5B9B-070B-7EADC96EBF6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7DD564D-7FE9-1F4D-1994-9CA9E0B5A6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F53F271-33D8-7D7F-7698-3AB887946D30}"/>
              </a:ext>
            </a:extLst>
          </p:cNvPr>
          <p:cNvSpPr>
            <a:spLocks noGrp="1"/>
          </p:cNvSpPr>
          <p:nvPr>
            <p:ph type="dt" sz="half" idx="10"/>
          </p:nvPr>
        </p:nvSpPr>
        <p:spPr/>
        <p:txBody>
          <a:bodyPr/>
          <a:lstStyle/>
          <a:p>
            <a:fld id="{D242000C-BD6E-443F-BEA8-E41228BD2F4F}" type="datetimeFigureOut">
              <a:rPr lang="en-US" smtClean="0"/>
              <a:t>5/31/2024</a:t>
            </a:fld>
            <a:endParaRPr lang="en-US"/>
          </a:p>
        </p:txBody>
      </p:sp>
      <p:sp>
        <p:nvSpPr>
          <p:cNvPr id="5" name="Footer Placeholder 4">
            <a:extLst>
              <a:ext uri="{FF2B5EF4-FFF2-40B4-BE49-F238E27FC236}">
                <a16:creationId xmlns:a16="http://schemas.microsoft.com/office/drawing/2014/main" id="{FAA2FF6B-319B-5951-1280-89E114F782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6399C9-8266-9575-A273-D05E7EC9D6F7}"/>
              </a:ext>
            </a:extLst>
          </p:cNvPr>
          <p:cNvSpPr>
            <a:spLocks noGrp="1"/>
          </p:cNvSpPr>
          <p:nvPr>
            <p:ph type="sldNum" sz="quarter" idx="12"/>
          </p:nvPr>
        </p:nvSpPr>
        <p:spPr/>
        <p:txBody>
          <a:bodyPr/>
          <a:lstStyle/>
          <a:p>
            <a:fld id="{0136BE52-483D-472F-946C-1BDB4C321C39}" type="slidenum">
              <a:rPr lang="en-US" smtClean="0"/>
              <a:t>‹#›</a:t>
            </a:fld>
            <a:endParaRPr lang="en-US"/>
          </a:p>
        </p:txBody>
      </p:sp>
    </p:spTree>
    <p:extLst>
      <p:ext uri="{BB962C8B-B14F-4D97-AF65-F5344CB8AC3E}">
        <p14:creationId xmlns:p14="http://schemas.microsoft.com/office/powerpoint/2010/main" val="9588237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48043-BE72-BE9C-FDF6-BD6D998665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A7D88B-ECD6-322B-158B-D7D822AAE28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730F0A-3FE4-87A0-91FD-F477BD2210B9}"/>
              </a:ext>
            </a:extLst>
          </p:cNvPr>
          <p:cNvSpPr>
            <a:spLocks noGrp="1"/>
          </p:cNvSpPr>
          <p:nvPr>
            <p:ph type="dt" sz="half" idx="10"/>
          </p:nvPr>
        </p:nvSpPr>
        <p:spPr/>
        <p:txBody>
          <a:bodyPr/>
          <a:lstStyle/>
          <a:p>
            <a:fld id="{D242000C-BD6E-443F-BEA8-E41228BD2F4F}" type="datetimeFigureOut">
              <a:rPr lang="en-US" smtClean="0"/>
              <a:t>5/31/2024</a:t>
            </a:fld>
            <a:endParaRPr lang="en-US"/>
          </a:p>
        </p:txBody>
      </p:sp>
      <p:sp>
        <p:nvSpPr>
          <p:cNvPr id="5" name="Footer Placeholder 4">
            <a:extLst>
              <a:ext uri="{FF2B5EF4-FFF2-40B4-BE49-F238E27FC236}">
                <a16:creationId xmlns:a16="http://schemas.microsoft.com/office/drawing/2014/main" id="{CF422647-7814-770D-AD2B-B5CA8EFF0A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B50792-48B6-48EE-8F15-96286BB38539}"/>
              </a:ext>
            </a:extLst>
          </p:cNvPr>
          <p:cNvSpPr>
            <a:spLocks noGrp="1"/>
          </p:cNvSpPr>
          <p:nvPr>
            <p:ph type="sldNum" sz="quarter" idx="12"/>
          </p:nvPr>
        </p:nvSpPr>
        <p:spPr/>
        <p:txBody>
          <a:bodyPr/>
          <a:lstStyle/>
          <a:p>
            <a:fld id="{0136BE52-483D-472F-946C-1BDB4C321C39}" type="slidenum">
              <a:rPr lang="en-US" smtClean="0"/>
              <a:t>‹#›</a:t>
            </a:fld>
            <a:endParaRPr lang="en-US"/>
          </a:p>
        </p:txBody>
      </p:sp>
    </p:spTree>
    <p:extLst>
      <p:ext uri="{BB962C8B-B14F-4D97-AF65-F5344CB8AC3E}">
        <p14:creationId xmlns:p14="http://schemas.microsoft.com/office/powerpoint/2010/main" val="34213684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FD059-E1B9-5A3D-6AFD-9AD93469F1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BD9318A-9FA3-3E12-CCDB-820E5DD1EFF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65F6A0E-F015-0447-C452-951A28B3078B}"/>
              </a:ext>
            </a:extLst>
          </p:cNvPr>
          <p:cNvSpPr>
            <a:spLocks noGrp="1"/>
          </p:cNvSpPr>
          <p:nvPr>
            <p:ph type="dt" sz="half" idx="10"/>
          </p:nvPr>
        </p:nvSpPr>
        <p:spPr/>
        <p:txBody>
          <a:bodyPr/>
          <a:lstStyle/>
          <a:p>
            <a:fld id="{D242000C-BD6E-443F-BEA8-E41228BD2F4F}" type="datetimeFigureOut">
              <a:rPr lang="en-US" smtClean="0"/>
              <a:t>5/31/2024</a:t>
            </a:fld>
            <a:endParaRPr lang="en-US"/>
          </a:p>
        </p:txBody>
      </p:sp>
      <p:sp>
        <p:nvSpPr>
          <p:cNvPr id="5" name="Footer Placeholder 4">
            <a:extLst>
              <a:ext uri="{FF2B5EF4-FFF2-40B4-BE49-F238E27FC236}">
                <a16:creationId xmlns:a16="http://schemas.microsoft.com/office/drawing/2014/main" id="{1B2A3F89-5BA7-E836-34A3-47C7A09EBE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43AB58-6BC6-45E9-370B-4E825E28C2C3}"/>
              </a:ext>
            </a:extLst>
          </p:cNvPr>
          <p:cNvSpPr>
            <a:spLocks noGrp="1"/>
          </p:cNvSpPr>
          <p:nvPr>
            <p:ph type="sldNum" sz="quarter" idx="12"/>
          </p:nvPr>
        </p:nvSpPr>
        <p:spPr/>
        <p:txBody>
          <a:bodyPr/>
          <a:lstStyle/>
          <a:p>
            <a:fld id="{0136BE52-483D-472F-946C-1BDB4C321C39}" type="slidenum">
              <a:rPr lang="en-US" smtClean="0"/>
              <a:t>‹#›</a:t>
            </a:fld>
            <a:endParaRPr lang="en-US"/>
          </a:p>
        </p:txBody>
      </p:sp>
    </p:spTree>
    <p:extLst>
      <p:ext uri="{BB962C8B-B14F-4D97-AF65-F5344CB8AC3E}">
        <p14:creationId xmlns:p14="http://schemas.microsoft.com/office/powerpoint/2010/main" val="2781372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C9759-8E3C-07ED-F5C4-7656C220D9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57289E-4C6C-A6DF-42E3-663E2A75751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DA0917-A0B3-6CBE-2D47-6829E78CB26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A8EDF75-1999-2DCA-4AFA-E3D60F94BA02}"/>
              </a:ext>
            </a:extLst>
          </p:cNvPr>
          <p:cNvSpPr>
            <a:spLocks noGrp="1"/>
          </p:cNvSpPr>
          <p:nvPr>
            <p:ph type="dt" sz="half" idx="10"/>
          </p:nvPr>
        </p:nvSpPr>
        <p:spPr/>
        <p:txBody>
          <a:bodyPr/>
          <a:lstStyle/>
          <a:p>
            <a:fld id="{D242000C-BD6E-443F-BEA8-E41228BD2F4F}" type="datetimeFigureOut">
              <a:rPr lang="en-US" smtClean="0"/>
              <a:t>5/31/2024</a:t>
            </a:fld>
            <a:endParaRPr lang="en-US"/>
          </a:p>
        </p:txBody>
      </p:sp>
      <p:sp>
        <p:nvSpPr>
          <p:cNvPr id="6" name="Footer Placeholder 5">
            <a:extLst>
              <a:ext uri="{FF2B5EF4-FFF2-40B4-BE49-F238E27FC236}">
                <a16:creationId xmlns:a16="http://schemas.microsoft.com/office/drawing/2014/main" id="{D8725202-059D-9E56-A9AB-A5C86D6FCF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DB6835-DD5C-CEC4-CBF4-F32EF6DE30F9}"/>
              </a:ext>
            </a:extLst>
          </p:cNvPr>
          <p:cNvSpPr>
            <a:spLocks noGrp="1"/>
          </p:cNvSpPr>
          <p:nvPr>
            <p:ph type="sldNum" sz="quarter" idx="12"/>
          </p:nvPr>
        </p:nvSpPr>
        <p:spPr/>
        <p:txBody>
          <a:bodyPr/>
          <a:lstStyle/>
          <a:p>
            <a:fld id="{0136BE52-483D-472F-946C-1BDB4C321C39}" type="slidenum">
              <a:rPr lang="en-US" smtClean="0"/>
              <a:t>‹#›</a:t>
            </a:fld>
            <a:endParaRPr lang="en-US"/>
          </a:p>
        </p:txBody>
      </p:sp>
    </p:spTree>
    <p:extLst>
      <p:ext uri="{BB962C8B-B14F-4D97-AF65-F5344CB8AC3E}">
        <p14:creationId xmlns:p14="http://schemas.microsoft.com/office/powerpoint/2010/main" val="33509940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DC5EB-E69E-E392-25A6-30D0C56345F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016A7B-AC98-87A7-03A5-B703C2D6FC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E932F1A-2850-74E7-C8CA-F5E2C418D40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59A45D7-3B86-B1BC-15FF-8F304F2C2F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6AFCD5F-394D-AAFD-4612-168197B488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B5B8945-B74A-6E64-BA06-DEBA9674C3C6}"/>
              </a:ext>
            </a:extLst>
          </p:cNvPr>
          <p:cNvSpPr>
            <a:spLocks noGrp="1"/>
          </p:cNvSpPr>
          <p:nvPr>
            <p:ph type="dt" sz="half" idx="10"/>
          </p:nvPr>
        </p:nvSpPr>
        <p:spPr/>
        <p:txBody>
          <a:bodyPr/>
          <a:lstStyle/>
          <a:p>
            <a:fld id="{D242000C-BD6E-443F-BEA8-E41228BD2F4F}" type="datetimeFigureOut">
              <a:rPr lang="en-US" smtClean="0"/>
              <a:t>5/31/2024</a:t>
            </a:fld>
            <a:endParaRPr lang="en-US"/>
          </a:p>
        </p:txBody>
      </p:sp>
      <p:sp>
        <p:nvSpPr>
          <p:cNvPr id="8" name="Footer Placeholder 7">
            <a:extLst>
              <a:ext uri="{FF2B5EF4-FFF2-40B4-BE49-F238E27FC236}">
                <a16:creationId xmlns:a16="http://schemas.microsoft.com/office/drawing/2014/main" id="{3EFE7D6B-8CF0-050F-9076-8952E3FE3EF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C9FC8F9-0139-2F27-33D0-E2EF1983E1D3}"/>
              </a:ext>
            </a:extLst>
          </p:cNvPr>
          <p:cNvSpPr>
            <a:spLocks noGrp="1"/>
          </p:cNvSpPr>
          <p:nvPr>
            <p:ph type="sldNum" sz="quarter" idx="12"/>
          </p:nvPr>
        </p:nvSpPr>
        <p:spPr/>
        <p:txBody>
          <a:bodyPr/>
          <a:lstStyle/>
          <a:p>
            <a:fld id="{0136BE52-483D-472F-946C-1BDB4C321C39}" type="slidenum">
              <a:rPr lang="en-US" smtClean="0"/>
              <a:t>‹#›</a:t>
            </a:fld>
            <a:endParaRPr lang="en-US"/>
          </a:p>
        </p:txBody>
      </p:sp>
    </p:spTree>
    <p:extLst>
      <p:ext uri="{BB962C8B-B14F-4D97-AF65-F5344CB8AC3E}">
        <p14:creationId xmlns:p14="http://schemas.microsoft.com/office/powerpoint/2010/main" val="1873169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A3CB2-00A1-137B-FB69-36603A46CE0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F014E09-46FA-4835-EBF7-C2C3B732A65D}"/>
              </a:ext>
            </a:extLst>
          </p:cNvPr>
          <p:cNvSpPr>
            <a:spLocks noGrp="1"/>
          </p:cNvSpPr>
          <p:nvPr>
            <p:ph type="dt" sz="half" idx="10"/>
          </p:nvPr>
        </p:nvSpPr>
        <p:spPr/>
        <p:txBody>
          <a:bodyPr/>
          <a:lstStyle/>
          <a:p>
            <a:fld id="{D242000C-BD6E-443F-BEA8-E41228BD2F4F}" type="datetimeFigureOut">
              <a:rPr lang="en-US" smtClean="0"/>
              <a:t>5/31/2024</a:t>
            </a:fld>
            <a:endParaRPr lang="en-US"/>
          </a:p>
        </p:txBody>
      </p:sp>
      <p:sp>
        <p:nvSpPr>
          <p:cNvPr id="4" name="Footer Placeholder 3">
            <a:extLst>
              <a:ext uri="{FF2B5EF4-FFF2-40B4-BE49-F238E27FC236}">
                <a16:creationId xmlns:a16="http://schemas.microsoft.com/office/drawing/2014/main" id="{095289C4-1CEC-5861-C7F9-01142CFD009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D7F6A0F-0D50-856B-5377-FB1856F31AB8}"/>
              </a:ext>
            </a:extLst>
          </p:cNvPr>
          <p:cNvSpPr>
            <a:spLocks noGrp="1"/>
          </p:cNvSpPr>
          <p:nvPr>
            <p:ph type="sldNum" sz="quarter" idx="12"/>
          </p:nvPr>
        </p:nvSpPr>
        <p:spPr/>
        <p:txBody>
          <a:bodyPr/>
          <a:lstStyle/>
          <a:p>
            <a:fld id="{0136BE52-483D-472F-946C-1BDB4C321C39}" type="slidenum">
              <a:rPr lang="en-US" smtClean="0"/>
              <a:t>‹#›</a:t>
            </a:fld>
            <a:endParaRPr lang="en-US"/>
          </a:p>
        </p:txBody>
      </p:sp>
    </p:spTree>
    <p:extLst>
      <p:ext uri="{BB962C8B-B14F-4D97-AF65-F5344CB8AC3E}">
        <p14:creationId xmlns:p14="http://schemas.microsoft.com/office/powerpoint/2010/main" val="31348068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594470-ED2E-03C5-ADED-F5B9BF85E89A}"/>
              </a:ext>
            </a:extLst>
          </p:cNvPr>
          <p:cNvSpPr>
            <a:spLocks noGrp="1"/>
          </p:cNvSpPr>
          <p:nvPr>
            <p:ph type="dt" sz="half" idx="10"/>
          </p:nvPr>
        </p:nvSpPr>
        <p:spPr/>
        <p:txBody>
          <a:bodyPr/>
          <a:lstStyle/>
          <a:p>
            <a:fld id="{D242000C-BD6E-443F-BEA8-E41228BD2F4F}" type="datetimeFigureOut">
              <a:rPr lang="en-US" smtClean="0"/>
              <a:t>5/31/2024</a:t>
            </a:fld>
            <a:endParaRPr lang="en-US"/>
          </a:p>
        </p:txBody>
      </p:sp>
      <p:sp>
        <p:nvSpPr>
          <p:cNvPr id="3" name="Footer Placeholder 2">
            <a:extLst>
              <a:ext uri="{FF2B5EF4-FFF2-40B4-BE49-F238E27FC236}">
                <a16:creationId xmlns:a16="http://schemas.microsoft.com/office/drawing/2014/main" id="{528B5668-CEF4-ED54-5354-1530038A3F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30A32A1-CB20-76C2-D866-B36E4732ED80}"/>
              </a:ext>
            </a:extLst>
          </p:cNvPr>
          <p:cNvSpPr>
            <a:spLocks noGrp="1"/>
          </p:cNvSpPr>
          <p:nvPr>
            <p:ph type="sldNum" sz="quarter" idx="12"/>
          </p:nvPr>
        </p:nvSpPr>
        <p:spPr/>
        <p:txBody>
          <a:bodyPr/>
          <a:lstStyle/>
          <a:p>
            <a:fld id="{0136BE52-483D-472F-946C-1BDB4C321C39}" type="slidenum">
              <a:rPr lang="en-US" smtClean="0"/>
              <a:t>‹#›</a:t>
            </a:fld>
            <a:endParaRPr lang="en-US"/>
          </a:p>
        </p:txBody>
      </p:sp>
    </p:spTree>
    <p:extLst>
      <p:ext uri="{BB962C8B-B14F-4D97-AF65-F5344CB8AC3E}">
        <p14:creationId xmlns:p14="http://schemas.microsoft.com/office/powerpoint/2010/main" val="3759324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A55C2-8E2B-4214-B477-D4E769305C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001A485-C03E-44BD-80D2-1B9E1E9FD1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3CE42C-0ED3-4BB6-A3EF-2CD398862806}"/>
              </a:ext>
            </a:extLst>
          </p:cNvPr>
          <p:cNvSpPr>
            <a:spLocks noGrp="1"/>
          </p:cNvSpPr>
          <p:nvPr>
            <p:ph type="dt" sz="half" idx="10"/>
          </p:nvPr>
        </p:nvSpPr>
        <p:spPr/>
        <p:txBody>
          <a:bodyPr/>
          <a:lstStyle/>
          <a:p>
            <a:fld id="{98A77E6B-C8C9-4142-98CA-DF62015DD781}" type="datetimeFigureOut">
              <a:rPr lang="en-US" smtClean="0"/>
              <a:t>5/31/2024</a:t>
            </a:fld>
            <a:endParaRPr lang="en-US"/>
          </a:p>
        </p:txBody>
      </p:sp>
      <p:sp>
        <p:nvSpPr>
          <p:cNvPr id="5" name="Footer Placeholder 4">
            <a:extLst>
              <a:ext uri="{FF2B5EF4-FFF2-40B4-BE49-F238E27FC236}">
                <a16:creationId xmlns:a16="http://schemas.microsoft.com/office/drawing/2014/main" id="{BB22E87D-FD30-443D-A711-5A3EADF6A4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794B52-0617-4F1D-9684-5E365899FA62}"/>
              </a:ext>
            </a:extLst>
          </p:cNvPr>
          <p:cNvSpPr>
            <a:spLocks noGrp="1"/>
          </p:cNvSpPr>
          <p:nvPr>
            <p:ph type="sldNum" sz="quarter" idx="12"/>
          </p:nvPr>
        </p:nvSpPr>
        <p:spPr/>
        <p:txBody>
          <a:bodyPr/>
          <a:lstStyle/>
          <a:p>
            <a:fld id="{5B6A7958-8B6F-4128-83C2-76F9C24E70D7}" type="slidenum">
              <a:rPr lang="en-US" smtClean="0"/>
              <a:t>‹#›</a:t>
            </a:fld>
            <a:endParaRPr lang="en-US"/>
          </a:p>
        </p:txBody>
      </p:sp>
    </p:spTree>
    <p:extLst>
      <p:ext uri="{BB962C8B-B14F-4D97-AF65-F5344CB8AC3E}">
        <p14:creationId xmlns:p14="http://schemas.microsoft.com/office/powerpoint/2010/main" val="247779171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44260-8E13-983E-6C57-4DB020B325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A8C6AE7-912B-F4DB-FE23-1AD68AF544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4A5B04-17AA-48DD-28FC-E50761FB4B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6C6CC2-0C02-7DAF-5763-392B58492BFF}"/>
              </a:ext>
            </a:extLst>
          </p:cNvPr>
          <p:cNvSpPr>
            <a:spLocks noGrp="1"/>
          </p:cNvSpPr>
          <p:nvPr>
            <p:ph type="dt" sz="half" idx="10"/>
          </p:nvPr>
        </p:nvSpPr>
        <p:spPr/>
        <p:txBody>
          <a:bodyPr/>
          <a:lstStyle/>
          <a:p>
            <a:fld id="{D242000C-BD6E-443F-BEA8-E41228BD2F4F}" type="datetimeFigureOut">
              <a:rPr lang="en-US" smtClean="0"/>
              <a:t>5/31/2024</a:t>
            </a:fld>
            <a:endParaRPr lang="en-US"/>
          </a:p>
        </p:txBody>
      </p:sp>
      <p:sp>
        <p:nvSpPr>
          <p:cNvPr id="6" name="Footer Placeholder 5">
            <a:extLst>
              <a:ext uri="{FF2B5EF4-FFF2-40B4-BE49-F238E27FC236}">
                <a16:creationId xmlns:a16="http://schemas.microsoft.com/office/drawing/2014/main" id="{9541AAE6-6293-2763-1FB5-AAB28CF033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9E7875-9A64-D718-D829-294F8846A4A5}"/>
              </a:ext>
            </a:extLst>
          </p:cNvPr>
          <p:cNvSpPr>
            <a:spLocks noGrp="1"/>
          </p:cNvSpPr>
          <p:nvPr>
            <p:ph type="sldNum" sz="quarter" idx="12"/>
          </p:nvPr>
        </p:nvSpPr>
        <p:spPr/>
        <p:txBody>
          <a:bodyPr/>
          <a:lstStyle/>
          <a:p>
            <a:fld id="{0136BE52-483D-472F-946C-1BDB4C321C39}" type="slidenum">
              <a:rPr lang="en-US" smtClean="0"/>
              <a:t>‹#›</a:t>
            </a:fld>
            <a:endParaRPr lang="en-US"/>
          </a:p>
        </p:txBody>
      </p:sp>
    </p:spTree>
    <p:extLst>
      <p:ext uri="{BB962C8B-B14F-4D97-AF65-F5344CB8AC3E}">
        <p14:creationId xmlns:p14="http://schemas.microsoft.com/office/powerpoint/2010/main" val="193727046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E4792-D75B-E823-C0E3-674AA4C892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DB6383-E815-4FE2-F6A2-0581E69736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D45D8F5-5394-444E-3CDB-86E40DEA75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3D5F15-4248-4822-1C05-869718DCE9AA}"/>
              </a:ext>
            </a:extLst>
          </p:cNvPr>
          <p:cNvSpPr>
            <a:spLocks noGrp="1"/>
          </p:cNvSpPr>
          <p:nvPr>
            <p:ph type="dt" sz="half" idx="10"/>
          </p:nvPr>
        </p:nvSpPr>
        <p:spPr/>
        <p:txBody>
          <a:bodyPr/>
          <a:lstStyle/>
          <a:p>
            <a:fld id="{D242000C-BD6E-443F-BEA8-E41228BD2F4F}" type="datetimeFigureOut">
              <a:rPr lang="en-US" smtClean="0"/>
              <a:t>5/31/2024</a:t>
            </a:fld>
            <a:endParaRPr lang="en-US"/>
          </a:p>
        </p:txBody>
      </p:sp>
      <p:sp>
        <p:nvSpPr>
          <p:cNvPr id="6" name="Footer Placeholder 5">
            <a:extLst>
              <a:ext uri="{FF2B5EF4-FFF2-40B4-BE49-F238E27FC236}">
                <a16:creationId xmlns:a16="http://schemas.microsoft.com/office/drawing/2014/main" id="{4DEDAC64-764A-106B-9971-CC2F189E07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964930-2891-FDDF-F51A-FFF114B7C095}"/>
              </a:ext>
            </a:extLst>
          </p:cNvPr>
          <p:cNvSpPr>
            <a:spLocks noGrp="1"/>
          </p:cNvSpPr>
          <p:nvPr>
            <p:ph type="sldNum" sz="quarter" idx="12"/>
          </p:nvPr>
        </p:nvSpPr>
        <p:spPr/>
        <p:txBody>
          <a:bodyPr/>
          <a:lstStyle/>
          <a:p>
            <a:fld id="{0136BE52-483D-472F-946C-1BDB4C321C39}" type="slidenum">
              <a:rPr lang="en-US" smtClean="0"/>
              <a:t>‹#›</a:t>
            </a:fld>
            <a:endParaRPr lang="en-US"/>
          </a:p>
        </p:txBody>
      </p:sp>
    </p:spTree>
    <p:extLst>
      <p:ext uri="{BB962C8B-B14F-4D97-AF65-F5344CB8AC3E}">
        <p14:creationId xmlns:p14="http://schemas.microsoft.com/office/powerpoint/2010/main" val="22788990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D4548-1EF4-AF36-A2A9-A9223DC541A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895A361-EDF2-F354-5922-A5D90A135FB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D11177-F29C-8B41-640A-2E4A59F6108E}"/>
              </a:ext>
            </a:extLst>
          </p:cNvPr>
          <p:cNvSpPr>
            <a:spLocks noGrp="1"/>
          </p:cNvSpPr>
          <p:nvPr>
            <p:ph type="dt" sz="half" idx="10"/>
          </p:nvPr>
        </p:nvSpPr>
        <p:spPr/>
        <p:txBody>
          <a:bodyPr/>
          <a:lstStyle/>
          <a:p>
            <a:fld id="{D242000C-BD6E-443F-BEA8-E41228BD2F4F}" type="datetimeFigureOut">
              <a:rPr lang="en-US" smtClean="0"/>
              <a:t>5/31/2024</a:t>
            </a:fld>
            <a:endParaRPr lang="en-US"/>
          </a:p>
        </p:txBody>
      </p:sp>
      <p:sp>
        <p:nvSpPr>
          <p:cNvPr id="5" name="Footer Placeholder 4">
            <a:extLst>
              <a:ext uri="{FF2B5EF4-FFF2-40B4-BE49-F238E27FC236}">
                <a16:creationId xmlns:a16="http://schemas.microsoft.com/office/drawing/2014/main" id="{5A3AEDE0-53ED-0616-CA9D-04BADC9253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578B5C-3AF8-6D8C-E5AD-EEF87DAC3B04}"/>
              </a:ext>
            </a:extLst>
          </p:cNvPr>
          <p:cNvSpPr>
            <a:spLocks noGrp="1"/>
          </p:cNvSpPr>
          <p:nvPr>
            <p:ph type="sldNum" sz="quarter" idx="12"/>
          </p:nvPr>
        </p:nvSpPr>
        <p:spPr/>
        <p:txBody>
          <a:bodyPr/>
          <a:lstStyle/>
          <a:p>
            <a:fld id="{0136BE52-483D-472F-946C-1BDB4C321C39}" type="slidenum">
              <a:rPr lang="en-US" smtClean="0"/>
              <a:t>‹#›</a:t>
            </a:fld>
            <a:endParaRPr lang="en-US"/>
          </a:p>
        </p:txBody>
      </p:sp>
    </p:spTree>
    <p:extLst>
      <p:ext uri="{BB962C8B-B14F-4D97-AF65-F5344CB8AC3E}">
        <p14:creationId xmlns:p14="http://schemas.microsoft.com/office/powerpoint/2010/main" val="239581995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ADB8F7-7321-C902-73E2-ED29556389C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83854B1-C4A6-3FE6-0D39-485356F11FB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4C483E-89FB-D606-B222-2EC3E4EF5D97}"/>
              </a:ext>
            </a:extLst>
          </p:cNvPr>
          <p:cNvSpPr>
            <a:spLocks noGrp="1"/>
          </p:cNvSpPr>
          <p:nvPr>
            <p:ph type="dt" sz="half" idx="10"/>
          </p:nvPr>
        </p:nvSpPr>
        <p:spPr/>
        <p:txBody>
          <a:bodyPr/>
          <a:lstStyle/>
          <a:p>
            <a:fld id="{D242000C-BD6E-443F-BEA8-E41228BD2F4F}" type="datetimeFigureOut">
              <a:rPr lang="en-US" smtClean="0"/>
              <a:t>5/31/2024</a:t>
            </a:fld>
            <a:endParaRPr lang="en-US"/>
          </a:p>
        </p:txBody>
      </p:sp>
      <p:sp>
        <p:nvSpPr>
          <p:cNvPr id="5" name="Footer Placeholder 4">
            <a:extLst>
              <a:ext uri="{FF2B5EF4-FFF2-40B4-BE49-F238E27FC236}">
                <a16:creationId xmlns:a16="http://schemas.microsoft.com/office/drawing/2014/main" id="{F300964B-BF98-222B-BD17-51397CC746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42DFF1-837D-13AC-2936-507DB7D2A59F}"/>
              </a:ext>
            </a:extLst>
          </p:cNvPr>
          <p:cNvSpPr>
            <a:spLocks noGrp="1"/>
          </p:cNvSpPr>
          <p:nvPr>
            <p:ph type="sldNum" sz="quarter" idx="12"/>
          </p:nvPr>
        </p:nvSpPr>
        <p:spPr/>
        <p:txBody>
          <a:bodyPr/>
          <a:lstStyle/>
          <a:p>
            <a:fld id="{0136BE52-483D-472F-946C-1BDB4C321C39}" type="slidenum">
              <a:rPr lang="en-US" smtClean="0"/>
              <a:t>‹#›</a:t>
            </a:fld>
            <a:endParaRPr lang="en-US"/>
          </a:p>
        </p:txBody>
      </p:sp>
    </p:spTree>
    <p:extLst>
      <p:ext uri="{BB962C8B-B14F-4D97-AF65-F5344CB8AC3E}">
        <p14:creationId xmlns:p14="http://schemas.microsoft.com/office/powerpoint/2010/main" val="2334741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C2F40-ABAA-48EF-993A-CB5533BD08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4EEFB6-DED8-4F66-BC2C-4982CFCBA0E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E907F25-DF1D-4EA4-B6C4-3CDDAF2CB3D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79E99B-DF39-4475-8F21-5E626AFDCE41}"/>
              </a:ext>
            </a:extLst>
          </p:cNvPr>
          <p:cNvSpPr>
            <a:spLocks noGrp="1"/>
          </p:cNvSpPr>
          <p:nvPr>
            <p:ph type="dt" sz="half" idx="10"/>
          </p:nvPr>
        </p:nvSpPr>
        <p:spPr/>
        <p:txBody>
          <a:bodyPr/>
          <a:lstStyle/>
          <a:p>
            <a:fld id="{98A77E6B-C8C9-4142-98CA-DF62015DD781}" type="datetimeFigureOut">
              <a:rPr lang="en-US" smtClean="0"/>
              <a:t>5/31/2024</a:t>
            </a:fld>
            <a:endParaRPr lang="en-US"/>
          </a:p>
        </p:txBody>
      </p:sp>
      <p:sp>
        <p:nvSpPr>
          <p:cNvPr id="6" name="Footer Placeholder 5">
            <a:extLst>
              <a:ext uri="{FF2B5EF4-FFF2-40B4-BE49-F238E27FC236}">
                <a16:creationId xmlns:a16="http://schemas.microsoft.com/office/drawing/2014/main" id="{098366B5-3CD3-4AF7-8E9D-1EE1407C9B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844754-98AD-4531-8CE2-F617A553454C}"/>
              </a:ext>
            </a:extLst>
          </p:cNvPr>
          <p:cNvSpPr>
            <a:spLocks noGrp="1"/>
          </p:cNvSpPr>
          <p:nvPr>
            <p:ph type="sldNum" sz="quarter" idx="12"/>
          </p:nvPr>
        </p:nvSpPr>
        <p:spPr/>
        <p:txBody>
          <a:bodyPr/>
          <a:lstStyle/>
          <a:p>
            <a:fld id="{5B6A7958-8B6F-4128-83C2-76F9C24E70D7}" type="slidenum">
              <a:rPr lang="en-US" smtClean="0"/>
              <a:t>‹#›</a:t>
            </a:fld>
            <a:endParaRPr lang="en-US"/>
          </a:p>
        </p:txBody>
      </p:sp>
    </p:spTree>
    <p:extLst>
      <p:ext uri="{BB962C8B-B14F-4D97-AF65-F5344CB8AC3E}">
        <p14:creationId xmlns:p14="http://schemas.microsoft.com/office/powerpoint/2010/main" val="2993591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0E388-E651-441F-A79D-4B317508F29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08EF2AA-25DE-4CDB-890B-9BA50F699F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E13875-CF41-4040-9759-F09E903109B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89DCF3E-3633-46E9-BF1C-5AF18B0D16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363D55-F0ED-4161-892F-8F9461F1CF9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768D2C9-5C4F-4D42-895B-4DA3828CBF5C}"/>
              </a:ext>
            </a:extLst>
          </p:cNvPr>
          <p:cNvSpPr>
            <a:spLocks noGrp="1"/>
          </p:cNvSpPr>
          <p:nvPr>
            <p:ph type="dt" sz="half" idx="10"/>
          </p:nvPr>
        </p:nvSpPr>
        <p:spPr/>
        <p:txBody>
          <a:bodyPr/>
          <a:lstStyle/>
          <a:p>
            <a:fld id="{98A77E6B-C8C9-4142-98CA-DF62015DD781}" type="datetimeFigureOut">
              <a:rPr lang="en-US" smtClean="0"/>
              <a:t>5/31/2024</a:t>
            </a:fld>
            <a:endParaRPr lang="en-US"/>
          </a:p>
        </p:txBody>
      </p:sp>
      <p:sp>
        <p:nvSpPr>
          <p:cNvPr id="8" name="Footer Placeholder 7">
            <a:extLst>
              <a:ext uri="{FF2B5EF4-FFF2-40B4-BE49-F238E27FC236}">
                <a16:creationId xmlns:a16="http://schemas.microsoft.com/office/drawing/2014/main" id="{3CF4F855-0A1F-4D7A-90D3-70EC2C79793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A8D466A-0156-4BAF-8C47-34EDCB18FECB}"/>
              </a:ext>
            </a:extLst>
          </p:cNvPr>
          <p:cNvSpPr>
            <a:spLocks noGrp="1"/>
          </p:cNvSpPr>
          <p:nvPr>
            <p:ph type="sldNum" sz="quarter" idx="12"/>
          </p:nvPr>
        </p:nvSpPr>
        <p:spPr/>
        <p:txBody>
          <a:bodyPr/>
          <a:lstStyle/>
          <a:p>
            <a:fld id="{5B6A7958-8B6F-4128-83C2-76F9C24E70D7}" type="slidenum">
              <a:rPr lang="en-US" smtClean="0"/>
              <a:t>‹#›</a:t>
            </a:fld>
            <a:endParaRPr lang="en-US"/>
          </a:p>
        </p:txBody>
      </p:sp>
    </p:spTree>
    <p:extLst>
      <p:ext uri="{BB962C8B-B14F-4D97-AF65-F5344CB8AC3E}">
        <p14:creationId xmlns:p14="http://schemas.microsoft.com/office/powerpoint/2010/main" val="2675454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B5D6C-C4FB-4F62-B403-6189D38BE95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8AB795E-1EAA-45B1-9141-78EAD1CE93BF}"/>
              </a:ext>
            </a:extLst>
          </p:cNvPr>
          <p:cNvSpPr>
            <a:spLocks noGrp="1"/>
          </p:cNvSpPr>
          <p:nvPr>
            <p:ph type="dt" sz="half" idx="10"/>
          </p:nvPr>
        </p:nvSpPr>
        <p:spPr/>
        <p:txBody>
          <a:bodyPr/>
          <a:lstStyle/>
          <a:p>
            <a:fld id="{98A77E6B-C8C9-4142-98CA-DF62015DD781}" type="datetimeFigureOut">
              <a:rPr lang="en-US" smtClean="0"/>
              <a:t>5/31/2024</a:t>
            </a:fld>
            <a:endParaRPr lang="en-US"/>
          </a:p>
        </p:txBody>
      </p:sp>
      <p:sp>
        <p:nvSpPr>
          <p:cNvPr id="4" name="Footer Placeholder 3">
            <a:extLst>
              <a:ext uri="{FF2B5EF4-FFF2-40B4-BE49-F238E27FC236}">
                <a16:creationId xmlns:a16="http://schemas.microsoft.com/office/drawing/2014/main" id="{03C7EEE1-0F26-4FD2-BD3E-7EB5C8BB4A2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AB7DB4B-2CB0-4FBA-9AD0-EB93DEF1EA6F}"/>
              </a:ext>
            </a:extLst>
          </p:cNvPr>
          <p:cNvSpPr>
            <a:spLocks noGrp="1"/>
          </p:cNvSpPr>
          <p:nvPr>
            <p:ph type="sldNum" sz="quarter" idx="12"/>
          </p:nvPr>
        </p:nvSpPr>
        <p:spPr/>
        <p:txBody>
          <a:bodyPr/>
          <a:lstStyle/>
          <a:p>
            <a:fld id="{5B6A7958-8B6F-4128-83C2-76F9C24E70D7}" type="slidenum">
              <a:rPr lang="en-US" smtClean="0"/>
              <a:t>‹#›</a:t>
            </a:fld>
            <a:endParaRPr lang="en-US"/>
          </a:p>
        </p:txBody>
      </p:sp>
    </p:spTree>
    <p:extLst>
      <p:ext uri="{BB962C8B-B14F-4D97-AF65-F5344CB8AC3E}">
        <p14:creationId xmlns:p14="http://schemas.microsoft.com/office/powerpoint/2010/main" val="640690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6AB6BF-CF78-4C16-B568-376B32DAEDE4}"/>
              </a:ext>
            </a:extLst>
          </p:cNvPr>
          <p:cNvSpPr>
            <a:spLocks noGrp="1"/>
          </p:cNvSpPr>
          <p:nvPr>
            <p:ph type="dt" sz="half" idx="10"/>
          </p:nvPr>
        </p:nvSpPr>
        <p:spPr/>
        <p:txBody>
          <a:bodyPr/>
          <a:lstStyle/>
          <a:p>
            <a:fld id="{98A77E6B-C8C9-4142-98CA-DF62015DD781}" type="datetimeFigureOut">
              <a:rPr lang="en-US" smtClean="0"/>
              <a:t>5/31/2024</a:t>
            </a:fld>
            <a:endParaRPr lang="en-US"/>
          </a:p>
        </p:txBody>
      </p:sp>
      <p:sp>
        <p:nvSpPr>
          <p:cNvPr id="3" name="Footer Placeholder 2">
            <a:extLst>
              <a:ext uri="{FF2B5EF4-FFF2-40B4-BE49-F238E27FC236}">
                <a16:creationId xmlns:a16="http://schemas.microsoft.com/office/drawing/2014/main" id="{5ACF5ED7-357E-4B83-9AD0-852BAF59607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D86E50-42C4-4695-A4A2-D4B531614443}"/>
              </a:ext>
            </a:extLst>
          </p:cNvPr>
          <p:cNvSpPr>
            <a:spLocks noGrp="1"/>
          </p:cNvSpPr>
          <p:nvPr>
            <p:ph type="sldNum" sz="quarter" idx="12"/>
          </p:nvPr>
        </p:nvSpPr>
        <p:spPr/>
        <p:txBody>
          <a:bodyPr/>
          <a:lstStyle/>
          <a:p>
            <a:fld id="{5B6A7958-8B6F-4128-83C2-76F9C24E70D7}" type="slidenum">
              <a:rPr lang="en-US" smtClean="0"/>
              <a:t>‹#›</a:t>
            </a:fld>
            <a:endParaRPr lang="en-US"/>
          </a:p>
        </p:txBody>
      </p:sp>
    </p:spTree>
    <p:extLst>
      <p:ext uri="{BB962C8B-B14F-4D97-AF65-F5344CB8AC3E}">
        <p14:creationId xmlns:p14="http://schemas.microsoft.com/office/powerpoint/2010/main" val="2046778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66130-5534-4D70-86B4-C86978E092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01E11B0-FBE0-413C-87A4-7415392209C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644D6B9-2641-4640-81F2-BB4473F6FC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A3C0A0-3A01-4263-8858-78FAB1AB879D}"/>
              </a:ext>
            </a:extLst>
          </p:cNvPr>
          <p:cNvSpPr>
            <a:spLocks noGrp="1"/>
          </p:cNvSpPr>
          <p:nvPr>
            <p:ph type="dt" sz="half" idx="10"/>
          </p:nvPr>
        </p:nvSpPr>
        <p:spPr/>
        <p:txBody>
          <a:bodyPr/>
          <a:lstStyle/>
          <a:p>
            <a:fld id="{98A77E6B-C8C9-4142-98CA-DF62015DD781}" type="datetimeFigureOut">
              <a:rPr lang="en-US" smtClean="0"/>
              <a:t>5/31/2024</a:t>
            </a:fld>
            <a:endParaRPr lang="en-US"/>
          </a:p>
        </p:txBody>
      </p:sp>
      <p:sp>
        <p:nvSpPr>
          <p:cNvPr id="6" name="Footer Placeholder 5">
            <a:extLst>
              <a:ext uri="{FF2B5EF4-FFF2-40B4-BE49-F238E27FC236}">
                <a16:creationId xmlns:a16="http://schemas.microsoft.com/office/drawing/2014/main" id="{BBA72DA5-F672-4EC1-93F8-9F16E62ED5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FA791E-977C-4618-A7B4-92AB5B30880F}"/>
              </a:ext>
            </a:extLst>
          </p:cNvPr>
          <p:cNvSpPr>
            <a:spLocks noGrp="1"/>
          </p:cNvSpPr>
          <p:nvPr>
            <p:ph type="sldNum" sz="quarter" idx="12"/>
          </p:nvPr>
        </p:nvSpPr>
        <p:spPr/>
        <p:txBody>
          <a:bodyPr/>
          <a:lstStyle/>
          <a:p>
            <a:fld id="{5B6A7958-8B6F-4128-83C2-76F9C24E70D7}" type="slidenum">
              <a:rPr lang="en-US" smtClean="0"/>
              <a:t>‹#›</a:t>
            </a:fld>
            <a:endParaRPr lang="en-US"/>
          </a:p>
        </p:txBody>
      </p:sp>
    </p:spTree>
    <p:extLst>
      <p:ext uri="{BB962C8B-B14F-4D97-AF65-F5344CB8AC3E}">
        <p14:creationId xmlns:p14="http://schemas.microsoft.com/office/powerpoint/2010/main" val="2725473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FAE59-7B83-4BB6-85D7-B62B64B8C9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571F005-4BF5-4554-AEA3-E41CEE74E2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632F141-27A5-47AC-B2E7-5BCBA9EC22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993FF9-552D-4C0A-A0FE-AA5F5C866AB6}"/>
              </a:ext>
            </a:extLst>
          </p:cNvPr>
          <p:cNvSpPr>
            <a:spLocks noGrp="1"/>
          </p:cNvSpPr>
          <p:nvPr>
            <p:ph type="dt" sz="half" idx="10"/>
          </p:nvPr>
        </p:nvSpPr>
        <p:spPr/>
        <p:txBody>
          <a:bodyPr/>
          <a:lstStyle/>
          <a:p>
            <a:fld id="{98A77E6B-C8C9-4142-98CA-DF62015DD781}" type="datetimeFigureOut">
              <a:rPr lang="en-US" smtClean="0"/>
              <a:t>5/31/2024</a:t>
            </a:fld>
            <a:endParaRPr lang="en-US"/>
          </a:p>
        </p:txBody>
      </p:sp>
      <p:sp>
        <p:nvSpPr>
          <p:cNvPr id="6" name="Footer Placeholder 5">
            <a:extLst>
              <a:ext uri="{FF2B5EF4-FFF2-40B4-BE49-F238E27FC236}">
                <a16:creationId xmlns:a16="http://schemas.microsoft.com/office/drawing/2014/main" id="{784623EC-FA67-41DB-AF48-7FEA86A8A6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250561-D400-4581-B6B5-094B21616B78}"/>
              </a:ext>
            </a:extLst>
          </p:cNvPr>
          <p:cNvSpPr>
            <a:spLocks noGrp="1"/>
          </p:cNvSpPr>
          <p:nvPr>
            <p:ph type="sldNum" sz="quarter" idx="12"/>
          </p:nvPr>
        </p:nvSpPr>
        <p:spPr/>
        <p:txBody>
          <a:bodyPr/>
          <a:lstStyle/>
          <a:p>
            <a:fld id="{5B6A7958-8B6F-4128-83C2-76F9C24E70D7}" type="slidenum">
              <a:rPr lang="en-US" smtClean="0"/>
              <a:t>‹#›</a:t>
            </a:fld>
            <a:endParaRPr lang="en-US"/>
          </a:p>
        </p:txBody>
      </p:sp>
    </p:spTree>
    <p:extLst>
      <p:ext uri="{BB962C8B-B14F-4D97-AF65-F5344CB8AC3E}">
        <p14:creationId xmlns:p14="http://schemas.microsoft.com/office/powerpoint/2010/main" val="1782374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9521FF4-1884-49FA-85B8-5EE73DF931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904594C-02D2-474B-A634-A9FBCC360A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EE0F13-5D3A-44CC-B80F-AB0D492E09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A77E6B-C8C9-4142-98CA-DF62015DD781}" type="datetimeFigureOut">
              <a:rPr lang="en-US" smtClean="0"/>
              <a:t>5/31/2024</a:t>
            </a:fld>
            <a:endParaRPr lang="en-US"/>
          </a:p>
        </p:txBody>
      </p:sp>
      <p:sp>
        <p:nvSpPr>
          <p:cNvPr id="5" name="Footer Placeholder 4">
            <a:extLst>
              <a:ext uri="{FF2B5EF4-FFF2-40B4-BE49-F238E27FC236}">
                <a16:creationId xmlns:a16="http://schemas.microsoft.com/office/drawing/2014/main" id="{5FC59630-3FB6-472A-8D56-F28A87B9A2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5A2DD92-E000-4C3D-BE4D-1316FCDBA8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6A7958-8B6F-4128-83C2-76F9C24E70D7}" type="slidenum">
              <a:rPr lang="en-US" smtClean="0"/>
              <a:t>‹#›</a:t>
            </a:fld>
            <a:endParaRPr lang="en-US"/>
          </a:p>
        </p:txBody>
      </p:sp>
    </p:spTree>
    <p:extLst>
      <p:ext uri="{BB962C8B-B14F-4D97-AF65-F5344CB8AC3E}">
        <p14:creationId xmlns:p14="http://schemas.microsoft.com/office/powerpoint/2010/main" val="4621660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7716C3-E587-4A1D-BD0B-898AE4A63E8C}" type="datetimeFigureOut">
              <a:rPr lang="en-US" smtClean="0"/>
              <a:pPr/>
              <a:t>5/31/2024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6D71C8-8CB3-49B7-834E-0EA245ADFDF3}" type="slidenum">
              <a:rPr lang="en-US" smtClean="0"/>
              <a:pPr/>
              <a:t>‹#›</a:t>
            </a:fld>
            <a:endParaRPr lang="en-US"/>
          </a:p>
        </p:txBody>
      </p:sp>
    </p:spTree>
    <p:extLst>
      <p:ext uri="{BB962C8B-B14F-4D97-AF65-F5344CB8AC3E}">
        <p14:creationId xmlns:p14="http://schemas.microsoft.com/office/powerpoint/2010/main" val="34912848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CC77AF-A0C9-AD65-4774-08E268216A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19AFC9B-8813-D782-F5DF-34F593818F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D47258-9924-B895-387B-4F2AAD26C8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242000C-BD6E-443F-BEA8-E41228BD2F4F}" type="datetimeFigureOut">
              <a:rPr lang="en-US" smtClean="0"/>
              <a:t>5/31/2024</a:t>
            </a:fld>
            <a:endParaRPr lang="en-US"/>
          </a:p>
        </p:txBody>
      </p:sp>
      <p:sp>
        <p:nvSpPr>
          <p:cNvPr id="5" name="Footer Placeholder 4">
            <a:extLst>
              <a:ext uri="{FF2B5EF4-FFF2-40B4-BE49-F238E27FC236}">
                <a16:creationId xmlns:a16="http://schemas.microsoft.com/office/drawing/2014/main" id="{E8C405B4-C07B-68DA-6C9E-EB452CDC41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668557C7-D235-54F5-5027-87216F1299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136BE52-483D-472F-946C-1BDB4C321C39}" type="slidenum">
              <a:rPr lang="en-US" smtClean="0"/>
              <a:t>‹#›</a:t>
            </a:fld>
            <a:endParaRPr lang="en-US"/>
          </a:p>
        </p:txBody>
      </p:sp>
    </p:spTree>
    <p:extLst>
      <p:ext uri="{BB962C8B-B14F-4D97-AF65-F5344CB8AC3E}">
        <p14:creationId xmlns:p14="http://schemas.microsoft.com/office/powerpoint/2010/main" val="9611026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sset 1.png"/>
          <p:cNvPicPr>
            <a:picLocks noChangeAspect="1"/>
          </p:cNvPicPr>
          <p:nvPr/>
        </p:nvPicPr>
        <p:blipFill>
          <a:blip r:embed="rId2" cstate="print"/>
          <a:stretch>
            <a:fillRect/>
          </a:stretch>
        </p:blipFill>
        <p:spPr>
          <a:xfrm>
            <a:off x="1524000" y="0"/>
            <a:ext cx="9144000" cy="1066800"/>
          </a:xfrm>
          <a:prstGeom prst="rect">
            <a:avLst/>
          </a:prstGeom>
        </p:spPr>
      </p:pic>
      <p:sp>
        <p:nvSpPr>
          <p:cNvPr id="2" name="Title 1"/>
          <p:cNvSpPr>
            <a:spLocks noGrp="1"/>
          </p:cNvSpPr>
          <p:nvPr>
            <p:ph type="ctrTitle"/>
          </p:nvPr>
        </p:nvSpPr>
        <p:spPr>
          <a:xfrm>
            <a:off x="2209800" y="1809398"/>
            <a:ext cx="7696200" cy="3239207"/>
          </a:xfrm>
        </p:spPr>
        <p:txBody>
          <a:bodyPr>
            <a:normAutofit/>
          </a:bodyPr>
          <a:lstStyle/>
          <a:p>
            <a:pPr>
              <a:lnSpc>
                <a:spcPct val="107000"/>
              </a:lnSpc>
              <a:spcBef>
                <a:spcPts val="0"/>
              </a:spcBef>
              <a:spcAft>
                <a:spcPts val="800"/>
              </a:spcAft>
              <a:defRPr/>
            </a:pPr>
            <a:r>
              <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Duffy Health Center</a:t>
            </a:r>
            <a:br>
              <a:rPr lang="en-US" sz="1100" dirty="0">
                <a:solidFill>
                  <a:prstClr val="black"/>
                </a:solidFill>
                <a:latin typeface="Calibri" panose="020F0502020204030204" pitchFamily="34" charset="0"/>
                <a:ea typeface="Calibri" panose="020F0502020204030204" pitchFamily="34" charset="0"/>
                <a:cs typeface="Times New Roman" panose="02020603050405020304" pitchFamily="18" charset="0"/>
              </a:rPr>
            </a:br>
            <a:r>
              <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        Draft  FY 2025 Budget and Key Assumptions</a:t>
            </a:r>
            <a:br>
              <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br>
            <a:r>
              <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Finance Committee and Board Presentation </a:t>
            </a:r>
            <a:br>
              <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br>
            <a:r>
              <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June 3, 2024</a:t>
            </a:r>
            <a:endParaRPr lang="en-US" dirty="0"/>
          </a:p>
        </p:txBody>
      </p:sp>
      <p:pic>
        <p:nvPicPr>
          <p:cNvPr id="5" name="Picture 4" descr="Asset 1.png"/>
          <p:cNvPicPr>
            <a:picLocks noChangeAspect="1"/>
          </p:cNvPicPr>
          <p:nvPr/>
        </p:nvPicPr>
        <p:blipFill>
          <a:blip r:embed="rId3" cstate="print"/>
          <a:stretch>
            <a:fillRect/>
          </a:stretch>
        </p:blipFill>
        <p:spPr>
          <a:xfrm>
            <a:off x="1524000" y="6019800"/>
            <a:ext cx="9144000" cy="838200"/>
          </a:xfrm>
          <a:prstGeom prst="rect">
            <a:avLst/>
          </a:prstGeom>
        </p:spPr>
      </p:pic>
      <p:pic>
        <p:nvPicPr>
          <p:cNvPr id="7" name="Picture 6" descr="logo with new tagline.png"/>
          <p:cNvPicPr>
            <a:picLocks noChangeAspect="1"/>
          </p:cNvPicPr>
          <p:nvPr/>
        </p:nvPicPr>
        <p:blipFill>
          <a:blip r:embed="rId4" cstate="print"/>
          <a:stretch>
            <a:fillRect/>
          </a:stretch>
        </p:blipFill>
        <p:spPr>
          <a:xfrm>
            <a:off x="1676400" y="685801"/>
            <a:ext cx="1981200" cy="112359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5026AC5-2019-4D96-974D-63262F58E7F6}"/>
              </a:ext>
            </a:extLst>
          </p:cNvPr>
          <p:cNvSpPr txBox="1"/>
          <p:nvPr/>
        </p:nvSpPr>
        <p:spPr>
          <a:xfrm>
            <a:off x="1228874" y="1102206"/>
            <a:ext cx="9899009" cy="5152373"/>
          </a:xfrm>
          <a:prstGeom prst="rect">
            <a:avLst/>
          </a:prstGeom>
          <a:noFill/>
        </p:spPr>
        <p:txBody>
          <a:bodyPr wrap="square">
            <a:spAutoFit/>
          </a:bodyPr>
          <a:lstStyle/>
          <a:p>
            <a:pPr marL="0" marR="0">
              <a:lnSpc>
                <a:spcPct val="107000"/>
              </a:lnSpc>
              <a:spcBef>
                <a:spcPts val="0"/>
              </a:spcBef>
              <a:spcAft>
                <a:spcPts val="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Grant </a:t>
            </a:r>
            <a:r>
              <a:rPr lang="en-US" sz="2000" b="1" dirty="0">
                <a:latin typeface="Calibri" panose="020F0502020204030204" pitchFamily="34" charset="0"/>
                <a:ea typeface="Calibri" panose="020F0502020204030204" pitchFamily="34" charset="0"/>
                <a:cs typeface="Times New Roman" panose="02020603050405020304" pitchFamily="18" charset="0"/>
              </a:rPr>
              <a:t>R</a:t>
            </a:r>
            <a:r>
              <a:rPr lang="en-US" sz="2000" b="1" dirty="0">
                <a:effectLst/>
                <a:latin typeface="Calibri" panose="020F0502020204030204" pitchFamily="34" charset="0"/>
                <a:ea typeface="Calibri" panose="020F0502020204030204" pitchFamily="34" charset="0"/>
                <a:cs typeface="Times New Roman" panose="02020603050405020304" pitchFamily="18" charset="0"/>
              </a:rPr>
              <a:t>evenues Continued..</a:t>
            </a:r>
          </a:p>
          <a:p>
            <a:pPr marL="0" marR="0">
              <a:lnSpc>
                <a:spcPct val="107000"/>
              </a:lnSpc>
              <a:spcBef>
                <a:spcPts val="0"/>
              </a:spcBef>
              <a:spcAft>
                <a:spcPts val="0"/>
              </a:spcAft>
            </a:pP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Alternative Peer Group:</a:t>
            </a:r>
            <a:r>
              <a:rPr lang="en-US" sz="1600" dirty="0">
                <a:effectLst/>
                <a:latin typeface="Calibri" panose="020F0502020204030204" pitchFamily="34" charset="0"/>
                <a:ea typeface="Calibri" panose="020F0502020204030204" pitchFamily="34" charset="0"/>
                <a:cs typeface="Times New Roman" panose="02020603050405020304" pitchFamily="18" charset="0"/>
              </a:rPr>
              <a:t> the APG budget assumes its continuance in FY 2025 in the amount of $</a:t>
            </a:r>
            <a:r>
              <a:rPr lang="en-US" sz="1600" dirty="0">
                <a:latin typeface="Calibri" panose="020F0502020204030204" pitchFamily="34" charset="0"/>
                <a:ea typeface="Calibri" panose="020F0502020204030204" pitchFamily="34" charset="0"/>
                <a:cs typeface="Times New Roman" panose="02020603050405020304" pitchFamily="18" charset="0"/>
              </a:rPr>
              <a:t>295,000</a:t>
            </a:r>
            <a:r>
              <a:rPr lang="en-US" sz="1600" dirty="0">
                <a:effectLst/>
                <a:latin typeface="Calibri" panose="020F050202020403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endParaRPr lang="en-US" sz="1600" b="1"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b="1" dirty="0">
                <a:latin typeface="Calibri" panose="020F0502020204030204" pitchFamily="34" charset="0"/>
                <a:ea typeface="Calibri" panose="020F0502020204030204" pitchFamily="34" charset="0"/>
                <a:cs typeface="Times New Roman" panose="02020603050405020304" pitchFamily="18" charset="0"/>
              </a:rPr>
              <a:t>APG – BHI:</a:t>
            </a:r>
            <a:r>
              <a:rPr lang="en-US" sz="1600" dirty="0">
                <a:latin typeface="Calibri" panose="020F0502020204030204" pitchFamily="34" charset="0"/>
                <a:ea typeface="Calibri" panose="020F0502020204030204" pitchFamily="34" charset="0"/>
                <a:cs typeface="Times New Roman" panose="02020603050405020304" pitchFamily="18" charset="0"/>
              </a:rPr>
              <a:t> The support from Behavioral Health Innovators continues in FY 2023 in the amount of $80,000.</a:t>
            </a:r>
            <a:endParaRPr lang="en-US" sz="1600" b="1"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US" sz="1600" b="1" dirty="0">
                <a:effectLst/>
                <a:latin typeface="Calibri" panose="020F0502020204030204" pitchFamily="34" charset="0"/>
                <a:ea typeface="Calibri" panose="020F0502020204030204" pitchFamily="34" charset="0"/>
                <a:cs typeface="Times New Roman" panose="02020603050405020304" pitchFamily="18" charset="0"/>
              </a:rPr>
              <a:t>Towns: </a:t>
            </a:r>
            <a:r>
              <a:rPr lang="en-US" sz="1600" dirty="0">
                <a:effectLst/>
                <a:latin typeface="Calibri" panose="020F0502020204030204" pitchFamily="34" charset="0"/>
                <a:ea typeface="Calibri" panose="020F0502020204030204" pitchFamily="34" charset="0"/>
                <a:cs typeface="Times New Roman" panose="02020603050405020304" pitchFamily="18" charset="0"/>
              </a:rPr>
              <a:t>the budget assumes $13,200 in support from Chatham, Orleans, Harwich, Yarmouth</a:t>
            </a:r>
            <a:r>
              <a:rPr lang="en-US" sz="1600" dirty="0">
                <a:latin typeface="Calibri" panose="020F0502020204030204" pitchFamily="34" charset="0"/>
                <a:ea typeface="Calibri" panose="020F0502020204030204" pitchFamily="34" charset="0"/>
                <a:cs typeface="Times New Roman" panose="02020603050405020304" pitchFamily="18" charset="0"/>
              </a:rPr>
              <a:t>,</a:t>
            </a:r>
            <a:r>
              <a:rPr lang="en-US" sz="1600" dirty="0">
                <a:effectLst/>
                <a:latin typeface="Calibri" panose="020F0502020204030204" pitchFamily="34" charset="0"/>
                <a:ea typeface="Calibri" panose="020F0502020204030204" pitchFamily="34" charset="0"/>
                <a:cs typeface="Times New Roman" panose="02020603050405020304" pitchFamily="18" charset="0"/>
              </a:rPr>
              <a:t> Sandwich, and Brewster.  Yarmouth contracted for the services of Recovery Support Navigators in the amount of $15,000 for FY 2025.</a:t>
            </a:r>
            <a:r>
              <a:rPr kumimoji="0" lang="en-US"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7000"/>
              </a:lnSpc>
              <a:spcBef>
                <a:spcPts val="0"/>
              </a:spcBef>
              <a:spcAft>
                <a:spcPts val="0"/>
              </a:spcAft>
              <a:buClrTx/>
              <a:buSzTx/>
              <a:buFontTx/>
              <a:buNone/>
              <a:tabLst/>
              <a:defRPr/>
            </a:pPr>
            <a:endParaRPr lang="en-US" sz="1600"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Community Health Worker (CWH) Grant: </a:t>
            </a:r>
            <a:r>
              <a:rPr kumimoji="0" lang="en-US" sz="16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V</a:t>
            </a: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ia the Mass League, a grant for $140,000 will fund two community </a:t>
            </a:r>
            <a:r>
              <a:rPr lang="en-US" sz="1600" dirty="0">
                <a:solidFill>
                  <a:prstClr val="black"/>
                </a:solidFill>
                <a:latin typeface="Calibri" panose="020F0502020204030204" pitchFamily="34" charset="0"/>
                <a:ea typeface="Calibri" panose="020F0502020204030204" pitchFamily="34" charset="0"/>
                <a:cs typeface="Times New Roman" panose="02020603050405020304" pitchFamily="18" charset="0"/>
              </a:rPr>
              <a:t>h</a:t>
            </a:r>
            <a:r>
              <a:rPr kumimoji="0" lang="en-US" sz="160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ealth</a:t>
            </a: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lang="en-US" sz="1600" dirty="0">
                <a:solidFill>
                  <a:prstClr val="black"/>
                </a:solidFill>
                <a:latin typeface="Calibri" panose="020F0502020204030204" pitchFamily="34" charset="0"/>
                <a:ea typeface="Calibri" panose="020F0502020204030204" pitchFamily="34" charset="0"/>
                <a:cs typeface="Times New Roman" panose="02020603050405020304" pitchFamily="18" charset="0"/>
              </a:rPr>
              <a:t>w</a:t>
            </a:r>
            <a:r>
              <a:rPr kumimoji="0" lang="en-US" sz="160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orkers</a:t>
            </a: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focused on population health.</a:t>
            </a:r>
          </a:p>
          <a:p>
            <a:pPr marL="0" marR="0" lvl="0" indent="0" algn="l" defTabSz="914400" rtl="0" eaLnBrk="1" fontAlgn="auto" latinLnBrk="0" hangingPunct="1">
              <a:lnSpc>
                <a:spcPct val="107000"/>
              </a:lnSpc>
              <a:spcBef>
                <a:spcPts val="0"/>
              </a:spcBef>
              <a:spcAft>
                <a:spcPts val="0"/>
              </a:spcAft>
              <a:buClrTx/>
              <a:buSzTx/>
              <a:buFontTx/>
              <a:buNone/>
              <a:tabLst/>
              <a:defRPr/>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US" sz="1600" b="1" dirty="0">
                <a:latin typeface="Calibri" panose="020F0502020204030204" pitchFamily="34" charset="0"/>
                <a:ea typeface="Calibri" panose="020F0502020204030204" pitchFamily="34" charset="0"/>
                <a:cs typeface="Times New Roman" panose="02020603050405020304" pitchFamily="18" charset="0"/>
              </a:rPr>
              <a:t>ESG – “3”:</a:t>
            </a:r>
            <a:r>
              <a:rPr lang="en-US" sz="1600" dirty="0">
                <a:latin typeface="Calibri" panose="020F0502020204030204" pitchFamily="34" charset="0"/>
                <a:ea typeface="Calibri" panose="020F0502020204030204" pitchFamily="34" charset="0"/>
                <a:cs typeface="Times New Roman" panose="02020603050405020304" pitchFamily="18" charset="0"/>
              </a:rPr>
              <a:t> Duffy received $417,244 in Emergency Shelter Grant funds in FY 2024. The Budget assumes a similar amount of support in FY 2025. The budget also includes a similar amount of operating expense.</a:t>
            </a:r>
            <a:endParaRPr lang="en-US" sz="1600" b="1" dirty="0">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7000"/>
              </a:lnSpc>
              <a:spcBef>
                <a:spcPts val="0"/>
              </a:spcBef>
              <a:spcAft>
                <a:spcPts val="0"/>
              </a:spcAft>
              <a:buClrTx/>
              <a:buSzTx/>
              <a:buFontTx/>
              <a:buNone/>
              <a:tabLst/>
              <a:defRPr/>
            </a:pPr>
            <a:r>
              <a:rPr lang="en-US" sz="1600" b="1" dirty="0">
                <a:effectLst/>
                <a:latin typeface="Calibri" panose="020F0502020204030204" pitchFamily="34" charset="0"/>
                <a:ea typeface="Calibri" panose="020F0502020204030204" pitchFamily="34" charset="0"/>
                <a:cs typeface="Times New Roman" panose="02020603050405020304" pitchFamily="18" charset="0"/>
              </a:rPr>
              <a:t>In the Pipeline:</a:t>
            </a:r>
            <a:r>
              <a:rPr lang="en-US" sz="1600" b="1" dirty="0">
                <a:latin typeface="Calibri" panose="020F0502020204030204" pitchFamily="34" charset="0"/>
                <a:ea typeface="Calibri" panose="020F0502020204030204" pitchFamily="34" charset="0"/>
                <a:cs typeface="Times New Roman" panose="02020603050405020304" pitchFamily="18" charset="0"/>
              </a:rPr>
              <a:t> </a:t>
            </a:r>
            <a:r>
              <a:rPr lang="en-US" sz="1600" dirty="0">
                <a:latin typeface="Calibri" panose="020F0502020204030204" pitchFamily="34" charset="0"/>
                <a:ea typeface="Calibri" panose="020F0502020204030204" pitchFamily="34" charset="0"/>
                <a:cs typeface="Times New Roman" panose="02020603050405020304" pitchFamily="18" charset="0"/>
              </a:rPr>
              <a:t>Given the Duffy track record it is highly likely more grant funds will flow to 94 Main Street in FY 2025.</a:t>
            </a:r>
          </a:p>
          <a:p>
            <a:pPr marL="0" marR="0" lvl="0" indent="0" algn="l" defTabSz="914400" rtl="0" eaLnBrk="1" fontAlgn="auto" latinLnBrk="0" hangingPunct="1">
              <a:lnSpc>
                <a:spcPct val="107000"/>
              </a:lnSpc>
              <a:spcBef>
                <a:spcPts val="0"/>
              </a:spcBef>
              <a:spcAft>
                <a:spcPts val="0"/>
              </a:spcAft>
              <a:buClrTx/>
              <a:buSzTx/>
              <a:buFontTx/>
              <a:buNone/>
              <a:tabLst/>
              <a:defRPr/>
            </a:pPr>
            <a:r>
              <a:rPr lang="en-US" sz="1600" dirty="0">
                <a:effectLst/>
                <a:latin typeface="Calibri" panose="020F0502020204030204" pitchFamily="34" charset="0"/>
                <a:ea typeface="Calibri" panose="020F0502020204030204" pitchFamily="34" charset="0"/>
                <a:cs typeface="Times New Roman" panose="02020603050405020304" pitchFamily="18" charset="0"/>
              </a:rPr>
              <a:t>No assumptions, however, have been made for grant funds </a:t>
            </a:r>
            <a:r>
              <a:rPr lang="en-US" sz="1600" dirty="0">
                <a:latin typeface="Calibri" panose="020F0502020204030204" pitchFamily="34" charset="0"/>
                <a:ea typeface="Calibri" panose="020F0502020204030204" pitchFamily="34" charset="0"/>
                <a:cs typeface="Times New Roman" panose="02020603050405020304" pitchFamily="18" charset="0"/>
              </a:rPr>
              <a:t>yet to be </a:t>
            </a:r>
            <a:r>
              <a:rPr lang="en-US" sz="1600" dirty="0">
                <a:effectLst/>
                <a:latin typeface="Calibri" panose="020F0502020204030204" pitchFamily="34" charset="0"/>
                <a:ea typeface="Calibri" panose="020F0502020204030204" pitchFamily="34" charset="0"/>
                <a:cs typeface="Times New Roman" panose="02020603050405020304" pitchFamily="18" charset="0"/>
              </a:rPr>
              <a:t>awarded in the FY 2025 budget. There are known grants as of 6/1/2024 </a:t>
            </a:r>
            <a:r>
              <a:rPr lang="en-US" sz="1600" dirty="0">
                <a:latin typeface="Calibri" panose="020F0502020204030204" pitchFamily="34" charset="0"/>
                <a:ea typeface="Calibri" panose="020F0502020204030204" pitchFamily="34" charset="0"/>
                <a:cs typeface="Times New Roman" panose="02020603050405020304" pitchFamily="18" charset="0"/>
              </a:rPr>
              <a:t>in</a:t>
            </a:r>
            <a:r>
              <a:rPr lang="en-US" sz="1600" dirty="0">
                <a:effectLst/>
                <a:latin typeface="Calibri" panose="020F0502020204030204" pitchFamily="34" charset="0"/>
                <a:ea typeface="Calibri" panose="020F0502020204030204" pitchFamily="34" charset="0"/>
                <a:cs typeface="Times New Roman" panose="02020603050405020304" pitchFamily="18" charset="0"/>
              </a:rPr>
              <a:t> which </a:t>
            </a:r>
            <a:r>
              <a:rPr lang="en-US" sz="1600" dirty="0">
                <a:latin typeface="Calibri" panose="020F0502020204030204" pitchFamily="34" charset="0"/>
                <a:ea typeface="Calibri" panose="020F0502020204030204" pitchFamily="34" charset="0"/>
                <a:cs typeface="Times New Roman" panose="02020603050405020304" pitchFamily="18" charset="0"/>
              </a:rPr>
              <a:t>D</a:t>
            </a:r>
            <a:r>
              <a:rPr lang="en-US" sz="1600" dirty="0">
                <a:effectLst/>
                <a:latin typeface="Calibri" panose="020F0502020204030204" pitchFamily="34" charset="0"/>
                <a:ea typeface="Calibri" panose="020F0502020204030204" pitchFamily="34" charset="0"/>
                <a:cs typeface="Times New Roman" panose="02020603050405020304" pitchFamily="18" charset="0"/>
              </a:rPr>
              <a:t>uffy is interested and to which </a:t>
            </a:r>
            <a:r>
              <a:rPr lang="en-US" sz="1600" dirty="0">
                <a:latin typeface="Calibri" panose="020F0502020204030204" pitchFamily="34" charset="0"/>
                <a:ea typeface="Calibri" panose="020F0502020204030204" pitchFamily="34" charset="0"/>
                <a:cs typeface="Times New Roman" panose="02020603050405020304" pitchFamily="18" charset="0"/>
              </a:rPr>
              <a:t>will</a:t>
            </a:r>
            <a:r>
              <a:rPr lang="en-US" sz="1600" dirty="0">
                <a:effectLst/>
                <a:latin typeface="Calibri" panose="020F0502020204030204" pitchFamily="34" charset="0"/>
                <a:ea typeface="Calibri" panose="020F0502020204030204" pitchFamily="34" charset="0"/>
                <a:cs typeface="Times New Roman" panose="02020603050405020304" pitchFamily="18" charset="0"/>
              </a:rPr>
              <a:t> likely be making successful application(s).</a:t>
            </a:r>
          </a:p>
          <a:p>
            <a:pPr marL="0"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67206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A8EE9DA-55F2-9B77-D9EB-44D22C79E46C}"/>
              </a:ext>
            </a:extLst>
          </p:cNvPr>
          <p:cNvPicPr>
            <a:picLocks noChangeAspect="1"/>
          </p:cNvPicPr>
          <p:nvPr/>
        </p:nvPicPr>
        <p:blipFill>
          <a:blip r:embed="rId2"/>
          <a:stretch>
            <a:fillRect/>
          </a:stretch>
        </p:blipFill>
        <p:spPr>
          <a:xfrm>
            <a:off x="2315184" y="330740"/>
            <a:ext cx="7373566" cy="6527260"/>
          </a:xfrm>
          <a:prstGeom prst="rect">
            <a:avLst/>
          </a:prstGeom>
        </p:spPr>
      </p:pic>
    </p:spTree>
    <p:extLst>
      <p:ext uri="{BB962C8B-B14F-4D97-AF65-F5344CB8AC3E}">
        <p14:creationId xmlns:p14="http://schemas.microsoft.com/office/powerpoint/2010/main" val="1582941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A7EA3B3-7B47-5274-317B-6DD4DBAD841D}"/>
              </a:ext>
            </a:extLst>
          </p:cNvPr>
          <p:cNvPicPr>
            <a:picLocks noChangeAspect="1"/>
          </p:cNvPicPr>
          <p:nvPr/>
        </p:nvPicPr>
        <p:blipFill>
          <a:blip r:embed="rId2"/>
          <a:stretch>
            <a:fillRect/>
          </a:stretch>
        </p:blipFill>
        <p:spPr>
          <a:xfrm>
            <a:off x="2294467" y="245533"/>
            <a:ext cx="6409266" cy="6519333"/>
          </a:xfrm>
          <a:prstGeom prst="rect">
            <a:avLst/>
          </a:prstGeom>
        </p:spPr>
      </p:pic>
    </p:spTree>
    <p:extLst>
      <p:ext uri="{BB962C8B-B14F-4D97-AF65-F5344CB8AC3E}">
        <p14:creationId xmlns:p14="http://schemas.microsoft.com/office/powerpoint/2010/main" val="963946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BD77DDC-EA1C-407E-98B4-E98BE2003A8D}"/>
              </a:ext>
            </a:extLst>
          </p:cNvPr>
          <p:cNvSpPr txBox="1"/>
          <p:nvPr/>
        </p:nvSpPr>
        <p:spPr>
          <a:xfrm>
            <a:off x="1030905" y="973167"/>
            <a:ext cx="9261446" cy="4714047"/>
          </a:xfrm>
          <a:prstGeom prst="rect">
            <a:avLst/>
          </a:prstGeom>
          <a:noFill/>
        </p:spPr>
        <p:txBody>
          <a:bodyPr wrap="square">
            <a:spAutoFit/>
          </a:bodyPr>
          <a:lstStyle/>
          <a:p>
            <a:pPr marL="0" marR="0" algn="ctr">
              <a:lnSpc>
                <a:spcPct val="107000"/>
              </a:lnSpc>
              <a:spcBef>
                <a:spcPts val="0"/>
              </a:spcBef>
              <a:spcAft>
                <a:spcPts val="8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Donations and Other </a:t>
            </a:r>
            <a:r>
              <a:rPr lang="en-US" sz="2000" b="1" dirty="0">
                <a:latin typeface="Calibri" panose="020F0502020204030204" pitchFamily="34" charset="0"/>
                <a:ea typeface="Calibri" panose="020F0502020204030204" pitchFamily="34" charset="0"/>
                <a:cs typeface="Times New Roman" panose="02020603050405020304" pitchFamily="18" charset="0"/>
              </a:rPr>
              <a:t>Income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Donations/Assets released/Special Events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Donations and </a:t>
            </a:r>
            <a:r>
              <a:rPr lang="en-US" sz="1600" dirty="0">
                <a:latin typeface="Calibri" panose="020F0502020204030204" pitchFamily="34" charset="0"/>
                <a:ea typeface="Calibri" panose="020F0502020204030204" pitchFamily="34" charset="0"/>
                <a:cs typeface="Times New Roman" panose="02020603050405020304" pitchFamily="18" charset="0"/>
              </a:rPr>
              <a:t>assets released from restrictions</a:t>
            </a:r>
            <a:r>
              <a:rPr lang="en-US" sz="1600" dirty="0">
                <a:effectLst/>
                <a:latin typeface="Calibri" panose="020F0502020204030204" pitchFamily="34" charset="0"/>
                <a:ea typeface="Calibri" panose="020F0502020204030204" pitchFamily="34" charset="0"/>
                <a:cs typeface="Times New Roman" panose="02020603050405020304" pitchFamily="18" charset="0"/>
              </a:rPr>
              <a:t> are budgeted at a total amount of $</a:t>
            </a:r>
            <a:r>
              <a:rPr lang="en-US" sz="1600" dirty="0">
                <a:latin typeface="Calibri" panose="020F0502020204030204" pitchFamily="34" charset="0"/>
                <a:ea typeface="Calibri" panose="020F0502020204030204" pitchFamily="34" charset="0"/>
                <a:cs typeface="Times New Roman" panose="02020603050405020304" pitchFamily="18" charset="0"/>
              </a:rPr>
              <a:t>475,000</a:t>
            </a:r>
            <a:r>
              <a:rPr lang="en-US" sz="1600" dirty="0">
                <a:effectLst/>
                <a:latin typeface="Calibri" panose="020F0502020204030204" pitchFamily="34" charset="0"/>
                <a:ea typeface="Calibri" panose="020F0502020204030204" pitchFamily="34" charset="0"/>
                <a:cs typeface="Times New Roman" panose="02020603050405020304" pitchFamily="18" charset="0"/>
              </a:rPr>
              <a:t>. Donations assumed of $400,000 </a:t>
            </a:r>
            <a:r>
              <a:rPr lang="en-US" sz="1600" dirty="0">
                <a:latin typeface="Calibri" panose="020F0502020204030204" pitchFamily="34" charset="0"/>
                <a:ea typeface="Calibri" panose="020F0502020204030204" pitchFamily="34" charset="0"/>
                <a:cs typeface="Times New Roman" panose="02020603050405020304" pitchFamily="18" charset="0"/>
              </a:rPr>
              <a:t>represents a decrease of $55,000 over FY 2024.</a:t>
            </a:r>
            <a:r>
              <a:rPr lang="en-US" sz="1600" dirty="0">
                <a:effectLst/>
                <a:latin typeface="Calibri" panose="020F0502020204030204" pitchFamily="34" charset="0"/>
                <a:ea typeface="Calibri" panose="020F0502020204030204" pitchFamily="34" charset="0"/>
                <a:cs typeface="Times New Roman" panose="02020603050405020304" pitchFamily="18" charset="0"/>
              </a:rPr>
              <a:t> Funds released from restrictions are budgeted at the same level as FY 2024 and FY 2023 at $75,000. ROAR funds of $15,000 are budgeted </a:t>
            </a:r>
            <a:r>
              <a:rPr lang="en-US" sz="1600" dirty="0">
                <a:latin typeface="Calibri" panose="020F0502020204030204" pitchFamily="34" charset="0"/>
                <a:ea typeface="Calibri" panose="020F0502020204030204" pitchFamily="34" charset="0"/>
                <a:cs typeface="Times New Roman" panose="02020603050405020304" pitchFamily="18" charset="0"/>
              </a:rPr>
              <a:t>in FY 2025 </a:t>
            </a:r>
            <a:r>
              <a:rPr lang="en-US" sz="1600" dirty="0">
                <a:effectLst/>
                <a:latin typeface="Calibri" panose="020F0502020204030204" pitchFamily="34" charset="0"/>
                <a:ea typeface="Calibri" panose="020F0502020204030204" pitchFamily="34" charset="0"/>
                <a:cs typeface="Times New Roman" panose="02020603050405020304" pitchFamily="18" charset="0"/>
              </a:rPr>
              <a:t>donations as well. With a new Chief Development Officer coming on board, we budgeted an amount </a:t>
            </a:r>
            <a:r>
              <a:rPr lang="en-US" sz="1600" dirty="0">
                <a:latin typeface="Calibri" panose="020F0502020204030204" pitchFamily="34" charset="0"/>
                <a:ea typeface="Calibri" panose="020F0502020204030204" pitchFamily="34" charset="0"/>
                <a:cs typeface="Times New Roman" panose="02020603050405020304" pitchFamily="18" charset="0"/>
              </a:rPr>
              <a:t>similar to</a:t>
            </a:r>
            <a:r>
              <a:rPr lang="en-US" sz="1600" dirty="0">
                <a:effectLst/>
                <a:latin typeface="Calibri" panose="020F0502020204030204" pitchFamily="34" charset="0"/>
                <a:ea typeface="Calibri" panose="020F0502020204030204" pitchFamily="34" charset="0"/>
                <a:cs typeface="Times New Roman" panose="02020603050405020304" pitchFamily="18" charset="0"/>
              </a:rPr>
              <a:t> prior years and assumes a similar special event.</a:t>
            </a:r>
          </a:p>
          <a:p>
            <a:pPr marL="0" marR="0">
              <a:lnSpc>
                <a:spcPct val="107000"/>
              </a:lnSpc>
              <a:spcBef>
                <a:spcPts val="0"/>
              </a:spcBef>
              <a:spcAft>
                <a:spcPts val="80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600" b="1" dirty="0">
                <a:latin typeface="Calibri" panose="020F0502020204030204" pitchFamily="34" charset="0"/>
                <a:ea typeface="Calibri" panose="020F0502020204030204" pitchFamily="34" charset="0"/>
                <a:cs typeface="Times New Roman" panose="02020603050405020304" pitchFamily="18" charset="0"/>
              </a:rPr>
              <a:t>Other Income</a:t>
            </a:r>
          </a:p>
          <a:p>
            <a:pPr marL="0" marR="0">
              <a:lnSpc>
                <a:spcPct val="107000"/>
              </a:lnSpc>
              <a:spcBef>
                <a:spcPts val="0"/>
              </a:spcBef>
              <a:spcAft>
                <a:spcPts val="80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Other income totaling $ 1,647,299 includes </a:t>
            </a:r>
            <a:r>
              <a:rPr lang="en-US" sz="1600" dirty="0">
                <a:latin typeface="Calibri" panose="020F0502020204030204" pitchFamily="34" charset="0"/>
                <a:ea typeface="Calibri" panose="020F0502020204030204" pitchFamily="34" charset="0"/>
                <a:cs typeface="Times New Roman" panose="02020603050405020304" pitchFamily="18" charset="0"/>
              </a:rPr>
              <a:t>gross </a:t>
            </a:r>
            <a:r>
              <a:rPr lang="en-US" sz="1600" dirty="0">
                <a:effectLst/>
                <a:latin typeface="Calibri" panose="020F0502020204030204" pitchFamily="34" charset="0"/>
                <a:ea typeface="Calibri" panose="020F0502020204030204" pitchFamily="34" charset="0"/>
                <a:cs typeface="Times New Roman" panose="02020603050405020304" pitchFamily="18" charset="0"/>
              </a:rPr>
              <a:t>revenues of $1,237,000 related to the 340b drug program (program expenses are </a:t>
            </a:r>
            <a:r>
              <a:rPr lang="en-US" sz="1600" dirty="0">
                <a:latin typeface="Calibri" panose="020F0502020204030204" pitchFamily="34" charset="0"/>
                <a:ea typeface="Calibri" panose="020F0502020204030204" pitchFamily="34" charset="0"/>
                <a:cs typeface="Times New Roman" panose="02020603050405020304" pitchFamily="18" charset="0"/>
              </a:rPr>
              <a:t>reported under</a:t>
            </a:r>
            <a:r>
              <a:rPr lang="en-US" sz="1600" dirty="0">
                <a:effectLst/>
                <a:latin typeface="Calibri" panose="020F0502020204030204" pitchFamily="34" charset="0"/>
                <a:ea typeface="Calibri" panose="020F0502020204030204" pitchFamily="34" charset="0"/>
                <a:cs typeface="Times New Roman" panose="02020603050405020304" pitchFamily="18" charset="0"/>
              </a:rPr>
              <a:t> client expenses and other expenses); estimated income related to investment interest of $</a:t>
            </a:r>
            <a:r>
              <a:rPr lang="en-US" sz="1600" dirty="0">
                <a:latin typeface="Calibri" panose="020F0502020204030204" pitchFamily="34" charset="0"/>
                <a:ea typeface="Calibri" panose="020F0502020204030204" pitchFamily="34" charset="0"/>
                <a:cs typeface="Times New Roman" panose="02020603050405020304" pitchFamily="18" charset="0"/>
              </a:rPr>
              <a:t>133</a:t>
            </a:r>
            <a:r>
              <a:rPr lang="en-US" sz="1600" dirty="0">
                <a:effectLst/>
                <a:latin typeface="Calibri" panose="020F0502020204030204" pitchFamily="34" charset="0"/>
                <a:ea typeface="Calibri" panose="020F0502020204030204" pitchFamily="34" charset="0"/>
                <a:cs typeface="Times New Roman" panose="02020603050405020304" pitchFamily="18" charset="0"/>
              </a:rPr>
              <a:t>,810 resulting from our $2.0m investment in laddered 3- month certificated of deposits and our sweep accounts; </a:t>
            </a:r>
            <a:r>
              <a:rPr lang="en-US" sz="1600" dirty="0">
                <a:latin typeface="Calibri" panose="020F0502020204030204" pitchFamily="34" charset="0"/>
                <a:ea typeface="Calibri" panose="020F0502020204030204" pitchFamily="34" charset="0"/>
                <a:cs typeface="Times New Roman" panose="02020603050405020304" pitchFamily="18" charset="0"/>
              </a:rPr>
              <a:t>ACO program payments of $194,010 </a:t>
            </a:r>
            <a:r>
              <a:rPr lang="en-US" sz="1600" dirty="0">
                <a:effectLst/>
                <a:latin typeface="Calibri" panose="020F0502020204030204" pitchFamily="34" charset="0"/>
                <a:ea typeface="Calibri" panose="020F0502020204030204" pitchFamily="34" charset="0"/>
                <a:cs typeface="Times New Roman" panose="02020603050405020304" pitchFamily="18" charset="0"/>
              </a:rPr>
              <a:t>and includes medical records fees, Medicare cost report settlements of $23,000 and other miscellaneous income totaling $55,000. </a:t>
            </a:r>
          </a:p>
        </p:txBody>
      </p:sp>
    </p:spTree>
    <p:extLst>
      <p:ext uri="{BB962C8B-B14F-4D97-AF65-F5344CB8AC3E}">
        <p14:creationId xmlns:p14="http://schemas.microsoft.com/office/powerpoint/2010/main" val="26722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FD9F148-D5F0-FE95-C82B-FF21E90F3772}"/>
              </a:ext>
            </a:extLst>
          </p:cNvPr>
          <p:cNvGraphicFramePr>
            <a:graphicFrameLocks noGrp="1"/>
          </p:cNvGraphicFramePr>
          <p:nvPr>
            <p:extLst>
              <p:ext uri="{D42A27DB-BD31-4B8C-83A1-F6EECF244321}">
                <p14:modId xmlns:p14="http://schemas.microsoft.com/office/powerpoint/2010/main" val="3374939658"/>
              </p:ext>
            </p:extLst>
          </p:nvPr>
        </p:nvGraphicFramePr>
        <p:xfrm>
          <a:off x="2482849" y="1540476"/>
          <a:ext cx="7226301" cy="4203890"/>
        </p:xfrm>
        <a:graphic>
          <a:graphicData uri="http://schemas.openxmlformats.org/drawingml/2006/table">
            <a:tbl>
              <a:tblPr/>
              <a:tblGrid>
                <a:gridCol w="523185">
                  <a:extLst>
                    <a:ext uri="{9D8B030D-6E8A-4147-A177-3AD203B41FA5}">
                      <a16:colId xmlns:a16="http://schemas.microsoft.com/office/drawing/2014/main" val="86881191"/>
                    </a:ext>
                  </a:extLst>
                </a:gridCol>
                <a:gridCol w="2257624">
                  <a:extLst>
                    <a:ext uri="{9D8B030D-6E8A-4147-A177-3AD203B41FA5}">
                      <a16:colId xmlns:a16="http://schemas.microsoft.com/office/drawing/2014/main" val="628822354"/>
                    </a:ext>
                  </a:extLst>
                </a:gridCol>
                <a:gridCol w="1014663">
                  <a:extLst>
                    <a:ext uri="{9D8B030D-6E8A-4147-A177-3AD203B41FA5}">
                      <a16:colId xmlns:a16="http://schemas.microsoft.com/office/drawing/2014/main" val="2550006781"/>
                    </a:ext>
                  </a:extLst>
                </a:gridCol>
                <a:gridCol w="1208083">
                  <a:extLst>
                    <a:ext uri="{9D8B030D-6E8A-4147-A177-3AD203B41FA5}">
                      <a16:colId xmlns:a16="http://schemas.microsoft.com/office/drawing/2014/main" val="3054309894"/>
                    </a:ext>
                  </a:extLst>
                </a:gridCol>
                <a:gridCol w="1208083">
                  <a:extLst>
                    <a:ext uri="{9D8B030D-6E8A-4147-A177-3AD203B41FA5}">
                      <a16:colId xmlns:a16="http://schemas.microsoft.com/office/drawing/2014/main" val="745240218"/>
                    </a:ext>
                  </a:extLst>
                </a:gridCol>
                <a:gridCol w="1014663">
                  <a:extLst>
                    <a:ext uri="{9D8B030D-6E8A-4147-A177-3AD203B41FA5}">
                      <a16:colId xmlns:a16="http://schemas.microsoft.com/office/drawing/2014/main" val="2896797868"/>
                    </a:ext>
                  </a:extLst>
                </a:gridCol>
              </a:tblGrid>
              <a:tr h="229721">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241816792"/>
                  </a:ext>
                </a:extLst>
              </a:tr>
              <a:tr h="321609">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600" b="1" i="0" u="none" strike="noStrike">
                          <a:solidFill>
                            <a:srgbClr val="000000"/>
                          </a:solidFill>
                          <a:effectLst/>
                          <a:latin typeface="Calibri" panose="020F0502020204030204" pitchFamily="34" charset="0"/>
                        </a:rPr>
                        <a:t>OTHER INCOME</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37031618"/>
                  </a:ext>
                </a:extLst>
              </a:tr>
              <a:tr h="356067">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985391568"/>
                  </a:ext>
                </a:extLst>
              </a:tr>
              <a:tr h="321609">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600" b="0" i="0" u="none" strike="noStrike">
                          <a:solidFill>
                            <a:srgbClr val="000000"/>
                          </a:solidFill>
                          <a:effectLst/>
                          <a:latin typeface="Calibri" panose="020F0502020204030204" pitchFamily="34" charset="0"/>
                        </a:rPr>
                        <a:t>Interest income</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600" b="0" i="0" u="none" strike="noStrike">
                          <a:solidFill>
                            <a:srgbClr val="000000"/>
                          </a:solidFill>
                          <a:effectLst/>
                          <a:latin typeface="Calibri" panose="020F0502020204030204" pitchFamily="34" charset="0"/>
                        </a:rPr>
                        <a:t> $     133,810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97668219"/>
                  </a:ext>
                </a:extLst>
              </a:tr>
              <a:tr h="229721">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16487163"/>
                  </a:ext>
                </a:extLst>
              </a:tr>
              <a:tr h="321609">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600" b="0" i="0" u="none" strike="noStrike">
                          <a:solidFill>
                            <a:srgbClr val="000000"/>
                          </a:solidFill>
                          <a:effectLst/>
                          <a:latin typeface="Calibri" panose="020F0502020204030204" pitchFamily="34" charset="0"/>
                        </a:rPr>
                        <a:t>Miscellaneous</a:t>
                      </a: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600" b="0" i="0" u="none" strike="noStrike">
                          <a:solidFill>
                            <a:srgbClr val="000000"/>
                          </a:solidFill>
                          <a:effectLst/>
                          <a:latin typeface="Calibri" panose="020F0502020204030204" pitchFamily="34" charset="0"/>
                        </a:rPr>
                        <a:t> $       82,416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05502036"/>
                  </a:ext>
                </a:extLst>
              </a:tr>
              <a:tr h="321609">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013473212"/>
                  </a:ext>
                </a:extLst>
              </a:tr>
              <a:tr h="321609">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600" b="0" i="0" u="none" strike="noStrike">
                          <a:solidFill>
                            <a:srgbClr val="000000"/>
                          </a:solidFill>
                          <a:effectLst/>
                          <a:latin typeface="Calibri" panose="020F0502020204030204" pitchFamily="34" charset="0"/>
                        </a:rPr>
                        <a:t>340b Gross income</a:t>
                      </a: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600" b="0" i="0" u="none" strike="noStrike">
                          <a:solidFill>
                            <a:srgbClr val="000000"/>
                          </a:solidFill>
                          <a:effectLst/>
                          <a:latin typeface="Calibri" panose="020F0502020204030204" pitchFamily="34" charset="0"/>
                        </a:rPr>
                        <a:t> $  1,237,063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00799345"/>
                  </a:ext>
                </a:extLst>
              </a:tr>
              <a:tr h="321609">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95033845"/>
                  </a:ext>
                </a:extLst>
              </a:tr>
              <a:tr h="321609">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600" b="0" i="0" u="none" strike="noStrike">
                          <a:solidFill>
                            <a:srgbClr val="000000"/>
                          </a:solidFill>
                          <a:effectLst/>
                          <a:latin typeface="Calibri" panose="020F0502020204030204" pitchFamily="34" charset="0"/>
                        </a:rPr>
                        <a:t>ACO Program Income</a:t>
                      </a: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600" b="0" i="0" u="none" strike="noStrike">
                          <a:solidFill>
                            <a:srgbClr val="000000"/>
                          </a:solidFill>
                          <a:effectLst/>
                          <a:latin typeface="Calibri" panose="020F0502020204030204" pitchFamily="34" charset="0"/>
                        </a:rPr>
                        <a:t> $     194,010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91577292"/>
                  </a:ext>
                </a:extLst>
              </a:tr>
              <a:tr h="321609">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78574008"/>
                  </a:ext>
                </a:extLst>
              </a:tr>
              <a:tr h="333095">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a:t>
                      </a:r>
                      <a:r>
                        <a:rPr lang="en-US" sz="1600" b="0" i="0" u="none" strike="noStrike" dirty="0">
                          <a:solidFill>
                            <a:srgbClr val="0070C0"/>
                          </a:solidFill>
                          <a:effectLst/>
                          <a:latin typeface="Calibri" panose="020F0502020204030204" pitchFamily="34" charset="0"/>
                        </a:rPr>
                        <a:t>1,647,299 </a:t>
                      </a: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31722400"/>
                  </a:ext>
                </a:extLst>
              </a:tr>
              <a:tr h="241207">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36533967"/>
                  </a:ext>
                </a:extLst>
              </a:tr>
              <a:tr h="241207">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9376113"/>
                  </a:ext>
                </a:extLst>
              </a:tr>
            </a:tbl>
          </a:graphicData>
        </a:graphic>
      </p:graphicFrame>
    </p:spTree>
    <p:extLst>
      <p:ext uri="{BB962C8B-B14F-4D97-AF65-F5344CB8AC3E}">
        <p14:creationId xmlns:p14="http://schemas.microsoft.com/office/powerpoint/2010/main" val="3986610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DFD3422-FE1D-4F2C-9D0E-B573CEC49B06}"/>
              </a:ext>
            </a:extLst>
          </p:cNvPr>
          <p:cNvSpPr txBox="1"/>
          <p:nvPr/>
        </p:nvSpPr>
        <p:spPr>
          <a:xfrm>
            <a:off x="971555" y="508360"/>
            <a:ext cx="8084890" cy="6265626"/>
          </a:xfrm>
          <a:prstGeom prst="rect">
            <a:avLst/>
          </a:prstGeom>
          <a:noFill/>
        </p:spPr>
        <p:txBody>
          <a:bodyPr wrap="square">
            <a:spAutoFit/>
          </a:bodyPr>
          <a:lstStyle/>
          <a:p>
            <a:pPr marL="0" marR="0" algn="ctr">
              <a:lnSpc>
                <a:spcPct val="107000"/>
              </a:lnSpc>
              <a:spcBef>
                <a:spcPts val="0"/>
              </a:spcBef>
              <a:spcAft>
                <a:spcPts val="80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Duffy Health Center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FY 2025 Budgeted Expenses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Salaries and Wages: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Total salaries are budgeted at $ </a:t>
            </a:r>
            <a:r>
              <a:rPr lang="en-US" sz="1600" dirty="0">
                <a:latin typeface="Calibri" panose="020F0502020204030204" pitchFamily="34" charset="0"/>
                <a:ea typeface="Calibri" panose="020F0502020204030204" pitchFamily="34" charset="0"/>
                <a:cs typeface="Times New Roman" panose="02020603050405020304" pitchFamily="18" charset="0"/>
              </a:rPr>
              <a:t>8,419,637.</a:t>
            </a:r>
            <a:r>
              <a:rPr lang="en-US" sz="1600" dirty="0">
                <a:effectLst/>
                <a:latin typeface="Calibri" panose="020F0502020204030204" pitchFamily="34" charset="0"/>
                <a:ea typeface="Calibri" panose="020F0502020204030204" pitchFamily="34" charset="0"/>
                <a:cs typeface="Times New Roman" panose="02020603050405020304" pitchFamily="18" charset="0"/>
              </a:rPr>
              <a:t> The budget assumes a 3.0% rate increase for all employees effective 9/1/2023 (effectively a 2.5% increase for FY 2024). </a:t>
            </a:r>
            <a:r>
              <a:rPr lang="en-US" sz="1600" dirty="0">
                <a:latin typeface="Calibri" panose="020F0502020204030204" pitchFamily="34" charset="0"/>
                <a:ea typeface="Calibri" panose="020F0502020204030204" pitchFamily="34" charset="0"/>
                <a:cs typeface="Times New Roman" panose="02020603050405020304" pitchFamily="18" charset="0"/>
              </a:rPr>
              <a:t>Salary expense is fully loaded and</a:t>
            </a:r>
            <a:r>
              <a:rPr lang="en-US" sz="1600" dirty="0">
                <a:effectLst/>
                <a:latin typeface="Calibri" panose="020F0502020204030204" pitchFamily="34" charset="0"/>
                <a:ea typeface="Calibri" panose="020F0502020204030204" pitchFamily="34" charset="0"/>
                <a:cs typeface="Times New Roman" panose="02020603050405020304" pitchFamily="18" charset="0"/>
              </a:rPr>
              <a:t> includes the cost of vacant, replacement and proposed new positions. Salary expense includes </a:t>
            </a:r>
            <a:r>
              <a:rPr lang="en-US" sz="1600" dirty="0">
                <a:latin typeface="Calibri" panose="020F0502020204030204" pitchFamily="34" charset="0"/>
                <a:ea typeface="Calibri" panose="020F0502020204030204" pitchFamily="34" charset="0"/>
                <a:cs typeface="Times New Roman" panose="02020603050405020304" pitchFamily="18" charset="0"/>
              </a:rPr>
              <a:t>year end profit-sharing and provider bonuses. One new FTE is being requested.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Taxes and Fringes: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Fringe benefits are budgeted at 21% (actual cost % at 4/30/2023) of salaries and wages  = </a:t>
            </a:r>
            <a:r>
              <a:rPr lang="en-US" sz="1600" dirty="0">
                <a:latin typeface="Calibri" panose="020F0502020204030204" pitchFamily="34" charset="0"/>
                <a:ea typeface="Calibri" panose="020F0502020204030204" pitchFamily="34" charset="0"/>
                <a:cs typeface="Times New Roman" panose="02020603050405020304" pitchFamily="18" charset="0"/>
              </a:rPr>
              <a:t> $1,761,658</a:t>
            </a:r>
            <a:r>
              <a:rPr lang="en-US" sz="16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Contracted Services: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r>
              <a:rPr lang="en-US" sz="1600" dirty="0">
                <a:effectLst/>
                <a:latin typeface="Calibri" panose="020F0502020204030204" pitchFamily="34" charset="0"/>
                <a:ea typeface="Calibri" panose="020F0502020204030204" pitchFamily="34" charset="0"/>
                <a:cs typeface="Times New Roman" panose="02020603050405020304" pitchFamily="18" charset="0"/>
              </a:rPr>
              <a:t>Contracted services have been budgeted based on actual expenses/run rate through </a:t>
            </a:r>
            <a:r>
              <a:rPr lang="en-US" sz="1600" dirty="0">
                <a:latin typeface="Calibri" panose="020F0502020204030204" pitchFamily="34" charset="0"/>
                <a:ea typeface="Calibri" panose="020F0502020204030204" pitchFamily="34" charset="0"/>
                <a:cs typeface="Times New Roman" panose="02020603050405020304" pitchFamily="18" charset="0"/>
              </a:rPr>
              <a:t>March</a:t>
            </a:r>
            <a:r>
              <a:rPr lang="en-US" sz="1600" dirty="0">
                <a:effectLst/>
                <a:latin typeface="Calibri" panose="020F0502020204030204" pitchFamily="34" charset="0"/>
                <a:ea typeface="Calibri" panose="020F0502020204030204" pitchFamily="34" charset="0"/>
                <a:cs typeface="Times New Roman" panose="02020603050405020304" pitchFamily="18" charset="0"/>
              </a:rPr>
              <a:t> </a:t>
            </a:r>
            <a:r>
              <a:rPr lang="en-US" sz="1600" dirty="0">
                <a:latin typeface="Calibri" panose="020F0502020204030204" pitchFamily="34" charset="0"/>
                <a:ea typeface="Calibri" panose="020F0502020204030204" pitchFamily="34" charset="0"/>
                <a:cs typeface="Times New Roman" panose="02020603050405020304" pitchFamily="18" charset="0"/>
              </a:rPr>
              <a:t>2024 </a:t>
            </a:r>
            <a:r>
              <a:rPr lang="en-US" sz="1600" dirty="0">
                <a:effectLst/>
                <a:latin typeface="Calibri" panose="020F0502020204030204" pitchFamily="34" charset="0"/>
                <a:ea typeface="Calibri" panose="020F0502020204030204" pitchFamily="34" charset="0"/>
                <a:cs typeface="Times New Roman" panose="02020603050405020304" pitchFamily="18" charset="0"/>
              </a:rPr>
              <a:t>and total $1,334,072 </a:t>
            </a:r>
            <a:r>
              <a:rPr lang="en-US" sz="1600" dirty="0">
                <a:solidFill>
                  <a:prstClr val="black"/>
                </a:solidFill>
                <a:effectLst/>
                <a:latin typeface="Calibri" panose="020F0502020204030204" pitchFamily="34" charset="0"/>
                <a:ea typeface="Calibri" panose="020F0502020204030204" pitchFamily="34" charset="0"/>
                <a:cs typeface="Times New Roman" panose="02020603050405020304" pitchFamily="18" charset="0"/>
              </a:rPr>
              <a:t>Non-grant related</a:t>
            </a: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services include the payroll service, the nutritionist, the interpreter service, marketing/PR consults, legal costs, billing and audit services. The contract service </a:t>
            </a:r>
            <a:r>
              <a:rPr lang="en-US" sz="1600" dirty="0">
                <a:solidFill>
                  <a:prstClr val="black"/>
                </a:solidFill>
                <a:latin typeface="Calibri" panose="020F0502020204030204" pitchFamily="34" charset="0"/>
                <a:ea typeface="Calibri" panose="020F0502020204030204" pitchFamily="34" charset="0"/>
                <a:cs typeface="Times New Roman" panose="02020603050405020304" pitchFamily="18" charset="0"/>
              </a:rPr>
              <a:t>for </a:t>
            </a: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outsourced IT network support, Secure Networks, is budgeted at $</a:t>
            </a:r>
            <a:r>
              <a:rPr lang="en-US" sz="1600" dirty="0">
                <a:solidFill>
                  <a:prstClr val="black"/>
                </a:solidFill>
                <a:latin typeface="Calibri" panose="020F0502020204030204" pitchFamily="34" charset="0"/>
                <a:ea typeface="Calibri" panose="020F0502020204030204" pitchFamily="34" charset="0"/>
                <a:cs typeface="Times New Roman" panose="02020603050405020304" pitchFamily="18" charset="0"/>
              </a:rPr>
              <a:t>300,000</a:t>
            </a: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Expenses for our new EPIC EMR is budgeted at $420,000. The outsourced billing service is budgeted </a:t>
            </a:r>
            <a:r>
              <a:rPr lang="en-US" sz="1600" dirty="0">
                <a:solidFill>
                  <a:prstClr val="black"/>
                </a:solidFill>
                <a:latin typeface="Calibri" panose="020F0502020204030204" pitchFamily="34" charset="0"/>
                <a:ea typeface="Calibri" panose="020F0502020204030204" pitchFamily="34" charset="0"/>
                <a:cs typeface="Times New Roman" panose="02020603050405020304" pitchFamily="18" charset="0"/>
              </a:rPr>
              <a:t>at $290,000.</a:t>
            </a: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Expenses for </a:t>
            </a:r>
            <a:r>
              <a:rPr lang="en-US" sz="1600" dirty="0">
                <a:solidFill>
                  <a:prstClr val="black"/>
                </a:solidFill>
                <a:latin typeface="Calibri" panose="020F0502020204030204" pitchFamily="34" charset="0"/>
                <a:ea typeface="Calibri" panose="020F0502020204030204" pitchFamily="34" charset="0"/>
                <a:cs typeface="Times New Roman" panose="02020603050405020304" pitchFamily="18" charset="0"/>
              </a:rPr>
              <a:t>consulting services related to referrals and temp help for the front desk are assumed not to re-occur in FY 2025 and account </a:t>
            </a: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322455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352D9A8-40DC-4E3F-A737-ABADCF96E94F}"/>
              </a:ext>
            </a:extLst>
          </p:cNvPr>
          <p:cNvSpPr txBox="1"/>
          <p:nvPr/>
        </p:nvSpPr>
        <p:spPr>
          <a:xfrm>
            <a:off x="1083810" y="574894"/>
            <a:ext cx="8428839" cy="4845750"/>
          </a:xfrm>
          <a:prstGeom prst="rect">
            <a:avLst/>
          </a:prstGeom>
          <a:noFill/>
        </p:spPr>
        <p:txBody>
          <a:bodyPr wrap="square">
            <a:spAutoFit/>
          </a:bodyPr>
          <a:lstStyle/>
          <a:p>
            <a:pPr marL="0" marR="0">
              <a:lnSpc>
                <a:spcPct val="107000"/>
              </a:lnSpc>
              <a:spcBef>
                <a:spcPts val="0"/>
              </a:spcBef>
              <a:spcAft>
                <a:spcPts val="80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For the overall decrease in contracted services year over year.</a:t>
            </a:r>
          </a:p>
          <a:p>
            <a:pPr marL="0" marR="0">
              <a:lnSpc>
                <a:spcPct val="107000"/>
              </a:lnSpc>
              <a:spcBef>
                <a:spcPts val="0"/>
              </a:spcBef>
              <a:spcAft>
                <a:spcPts val="8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Client Expenses: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Client expenses </a:t>
            </a:r>
            <a:r>
              <a:rPr lang="en-US" sz="1600" dirty="0">
                <a:latin typeface="Calibri" panose="020F0502020204030204" pitchFamily="34" charset="0"/>
                <a:ea typeface="Calibri" panose="020F0502020204030204" pitchFamily="34" charset="0"/>
                <a:cs typeface="Times New Roman" panose="02020603050405020304" pitchFamily="18" charset="0"/>
              </a:rPr>
              <a:t>are budgeted at</a:t>
            </a:r>
            <a:r>
              <a:rPr lang="en-US" sz="1600" dirty="0">
                <a:effectLst/>
                <a:latin typeface="Calibri" panose="020F0502020204030204" pitchFamily="34" charset="0"/>
                <a:ea typeface="Calibri" panose="020F0502020204030204" pitchFamily="34" charset="0"/>
                <a:cs typeface="Times New Roman" panose="02020603050405020304" pitchFamily="18" charset="0"/>
              </a:rPr>
              <a:t> $941,342</a:t>
            </a:r>
            <a:r>
              <a:rPr lang="en-US" sz="1600" dirty="0">
                <a:latin typeface="Calibri" panose="020F0502020204030204" pitchFamily="34" charset="0"/>
                <a:ea typeface="Calibri" panose="020F0502020204030204" pitchFamily="34" charset="0"/>
                <a:cs typeface="Times New Roman" panose="02020603050405020304" pitchFamily="18" charset="0"/>
              </a:rPr>
              <a:t>. Client expenses </a:t>
            </a:r>
            <a:r>
              <a:rPr lang="en-US" sz="1600" dirty="0">
                <a:effectLst/>
                <a:latin typeface="Calibri" panose="020F0502020204030204" pitchFamily="34" charset="0"/>
                <a:ea typeface="Calibri" panose="020F0502020204030204" pitchFamily="34" charset="0"/>
                <a:cs typeface="Times New Roman" panose="02020603050405020304" pitchFamily="18" charset="0"/>
              </a:rPr>
              <a:t>include those items that support our patients in their care and have been budgeted based on actual expenses/run rate through </a:t>
            </a:r>
            <a:r>
              <a:rPr lang="en-US" sz="1600" dirty="0">
                <a:latin typeface="Calibri" panose="020F0502020204030204" pitchFamily="34" charset="0"/>
                <a:ea typeface="Calibri" panose="020F0502020204030204" pitchFamily="34" charset="0"/>
                <a:cs typeface="Times New Roman" panose="02020603050405020304" pitchFamily="18" charset="0"/>
              </a:rPr>
              <a:t>3/31/2024</a:t>
            </a:r>
            <a:r>
              <a:rPr lang="en-US" sz="1600" dirty="0">
                <a:effectLst/>
                <a:latin typeface="Calibri" panose="020F0502020204030204" pitchFamily="34" charset="0"/>
                <a:ea typeface="Calibri" panose="020F0502020204030204" pitchFamily="34" charset="0"/>
                <a:cs typeface="Times New Roman" panose="02020603050405020304" pitchFamily="18" charset="0"/>
              </a:rPr>
              <a:t>. Major client expenses include 340b drug costs of $551,000 and transportation costs of $113,000. The HUD rent payments to support client housing are budgeted for $167,000.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Occupancy: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Occupancy costs have been budgeted at the current run rate through </a:t>
            </a:r>
            <a:r>
              <a:rPr lang="en-US" sz="1600" dirty="0">
                <a:latin typeface="Calibri" panose="020F0502020204030204" pitchFamily="34" charset="0"/>
                <a:ea typeface="Calibri" panose="020F0502020204030204" pitchFamily="34" charset="0"/>
                <a:cs typeface="Times New Roman" panose="02020603050405020304" pitchFamily="18" charset="0"/>
              </a:rPr>
              <a:t>3/31</a:t>
            </a:r>
            <a:r>
              <a:rPr lang="en-US" sz="1600" dirty="0">
                <a:effectLst/>
                <a:latin typeface="Calibri" panose="020F0502020204030204" pitchFamily="34" charset="0"/>
                <a:ea typeface="Calibri" panose="020F0502020204030204" pitchFamily="34" charset="0"/>
                <a:cs typeface="Times New Roman" panose="02020603050405020304" pitchFamily="18" charset="0"/>
              </a:rPr>
              <a:t>/2024 </a:t>
            </a:r>
            <a:r>
              <a:rPr lang="en-US" sz="1600" dirty="0">
                <a:latin typeface="Calibri" panose="020F0502020204030204" pitchFamily="34" charset="0"/>
                <a:ea typeface="Calibri" panose="020F0502020204030204" pitchFamily="34" charset="0"/>
                <a:cs typeface="Times New Roman" panose="02020603050405020304" pitchFamily="18" charset="0"/>
              </a:rPr>
              <a:t>which</a:t>
            </a:r>
            <a:r>
              <a:rPr lang="en-US" sz="1600" dirty="0">
                <a:effectLst/>
                <a:latin typeface="Calibri" panose="020F0502020204030204" pitchFamily="34" charset="0"/>
                <a:ea typeface="Calibri" panose="020F0502020204030204" pitchFamily="34" charset="0"/>
                <a:cs typeface="Times New Roman" panose="02020603050405020304" pitchFamily="18" charset="0"/>
              </a:rPr>
              <a:t> includes </a:t>
            </a:r>
            <a:r>
              <a:rPr lang="en-US" sz="1600" dirty="0">
                <a:latin typeface="Calibri" panose="020F0502020204030204" pitchFamily="34" charset="0"/>
                <a:ea typeface="Calibri" panose="020F0502020204030204" pitchFamily="34" charset="0"/>
                <a:cs typeface="Times New Roman" panose="02020603050405020304" pitchFamily="18" charset="0"/>
              </a:rPr>
              <a:t>the leased </a:t>
            </a:r>
            <a:r>
              <a:rPr lang="en-US" sz="1600" dirty="0">
                <a:effectLst/>
                <a:latin typeface="Calibri" panose="020F0502020204030204" pitchFamily="34" charset="0"/>
                <a:ea typeface="Calibri" panose="020F0502020204030204" pitchFamily="34" charset="0"/>
                <a:cs typeface="Times New Roman" panose="02020603050405020304" pitchFamily="18" charset="0"/>
              </a:rPr>
              <a:t>s</a:t>
            </a:r>
            <a:r>
              <a:rPr lang="en-US" sz="1600" dirty="0">
                <a:latin typeface="Calibri" panose="020F0502020204030204" pitchFamily="34" charset="0"/>
                <a:ea typeface="Calibri" panose="020F0502020204030204" pitchFamily="34" charset="0"/>
                <a:cs typeface="Times New Roman" panose="02020603050405020304" pitchFamily="18" charset="0"/>
              </a:rPr>
              <a:t>pace at 94 Main street and rent expense for </a:t>
            </a:r>
            <a:r>
              <a:rPr lang="en-US" sz="1600" dirty="0">
                <a:effectLst/>
                <a:latin typeface="Calibri" panose="020F0502020204030204" pitchFamily="34" charset="0"/>
                <a:ea typeface="Calibri" panose="020F0502020204030204" pitchFamily="34" charset="0"/>
                <a:cs typeface="Times New Roman" panose="02020603050405020304" pitchFamily="18" charset="0"/>
              </a:rPr>
              <a:t>69 Camp street, </a:t>
            </a:r>
            <a:r>
              <a:rPr lang="en-US" sz="1600" dirty="0">
                <a:latin typeface="Calibri" panose="020F0502020204030204" pitchFamily="34" charset="0"/>
                <a:ea typeface="Calibri" panose="020F0502020204030204" pitchFamily="34" charset="0"/>
                <a:cs typeface="Times New Roman" panose="02020603050405020304" pitchFamily="18" charset="0"/>
              </a:rPr>
              <a:t>and offices in</a:t>
            </a:r>
            <a:r>
              <a:rPr lang="en-US" sz="1600" dirty="0">
                <a:effectLst/>
                <a:latin typeface="Calibri" panose="020F0502020204030204" pitchFamily="34" charset="0"/>
                <a:ea typeface="Calibri" panose="020F0502020204030204" pitchFamily="34" charset="0"/>
                <a:cs typeface="Times New Roman" panose="02020603050405020304" pitchFamily="18" charset="0"/>
              </a:rPr>
              <a:t> Falmouth and</a:t>
            </a:r>
            <a:r>
              <a:rPr lang="en-US" sz="1600" dirty="0">
                <a:latin typeface="Calibri" panose="020F0502020204030204" pitchFamily="34" charset="0"/>
                <a:ea typeface="Calibri" panose="020F0502020204030204" pitchFamily="34" charset="0"/>
                <a:cs typeface="Times New Roman" panose="02020603050405020304" pitchFamily="18" charset="0"/>
              </a:rPr>
              <a:t> Dennis for Moms Do Care and APG BSAS. </a:t>
            </a:r>
            <a:r>
              <a:rPr lang="en-US" sz="1600" dirty="0">
                <a:effectLst/>
                <a:latin typeface="Calibri" panose="020F0502020204030204" pitchFamily="34" charset="0"/>
                <a:ea typeface="Calibri" panose="020F0502020204030204" pitchFamily="34" charset="0"/>
                <a:cs typeface="Times New Roman" panose="02020603050405020304" pitchFamily="18" charset="0"/>
              </a:rPr>
              <a:t>The costs include rent, utilities, repairs and maintenance and total $</a:t>
            </a:r>
            <a:r>
              <a:rPr lang="en-US" sz="1600" dirty="0">
                <a:latin typeface="Calibri" panose="020F0502020204030204" pitchFamily="34" charset="0"/>
                <a:ea typeface="Calibri" panose="020F0502020204030204" pitchFamily="34" charset="0"/>
                <a:cs typeface="Times New Roman" panose="02020603050405020304" pitchFamily="18" charset="0"/>
              </a:rPr>
              <a:t>631,473</a:t>
            </a:r>
            <a:r>
              <a:rPr lang="en-US" sz="1600" dirty="0">
                <a:effectLst/>
                <a:latin typeface="Calibri" panose="020F050202020403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8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Office Expenses: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Office expenses are budgeted at the current run rate through </a:t>
            </a:r>
            <a:r>
              <a:rPr lang="en-US" sz="1600" dirty="0">
                <a:latin typeface="Calibri" panose="020F0502020204030204" pitchFamily="34" charset="0"/>
                <a:ea typeface="Calibri" panose="020F0502020204030204" pitchFamily="34" charset="0"/>
                <a:cs typeface="Times New Roman" panose="02020603050405020304" pitchFamily="18" charset="0"/>
              </a:rPr>
              <a:t>3</a:t>
            </a:r>
            <a:r>
              <a:rPr lang="en-US" sz="1600" dirty="0">
                <a:effectLst/>
                <a:latin typeface="Calibri" panose="020F0502020204030204" pitchFamily="34" charset="0"/>
                <a:ea typeface="Calibri" panose="020F0502020204030204" pitchFamily="34" charset="0"/>
                <a:cs typeface="Times New Roman" panose="02020603050405020304" pitchFamily="18" charset="0"/>
              </a:rPr>
              <a:t>/31/2022 at $80,812. Most of the expense </a:t>
            </a:r>
            <a:r>
              <a:rPr lang="en-US" sz="1600" dirty="0">
                <a:latin typeface="Calibri" panose="020F0502020204030204" pitchFamily="34" charset="0"/>
                <a:ea typeface="Calibri" panose="020F0502020204030204" pitchFamily="34" charset="0"/>
                <a:cs typeface="Times New Roman" panose="02020603050405020304" pitchFamily="18" charset="0"/>
              </a:rPr>
              <a:t>is comprised by</a:t>
            </a:r>
            <a:r>
              <a:rPr lang="en-US" sz="1600" dirty="0">
                <a:effectLst/>
                <a:latin typeface="Calibri" panose="020F0502020204030204" pitchFamily="34" charset="0"/>
                <a:ea typeface="Calibri" panose="020F0502020204030204" pitchFamily="34" charset="0"/>
                <a:cs typeface="Times New Roman" panose="02020603050405020304" pitchFamily="18" charset="0"/>
              </a:rPr>
              <a:t> land lines, </a:t>
            </a:r>
            <a:r>
              <a:rPr lang="en-US" sz="1600" dirty="0">
                <a:latin typeface="Calibri" panose="020F0502020204030204" pitchFamily="34" charset="0"/>
                <a:ea typeface="Calibri" panose="020F0502020204030204" pitchFamily="34" charset="0"/>
                <a:cs typeface="Times New Roman" panose="02020603050405020304" pitchFamily="18" charset="0"/>
              </a:rPr>
              <a:t>R</a:t>
            </a:r>
            <a:r>
              <a:rPr lang="en-US" sz="1600" dirty="0">
                <a:effectLst/>
                <a:latin typeface="Calibri" panose="020F0502020204030204" pitchFamily="34" charset="0"/>
                <a:ea typeface="Calibri" panose="020F0502020204030204" pitchFamily="34" charset="0"/>
                <a:cs typeface="Times New Roman" panose="02020603050405020304" pitchFamily="18" charset="0"/>
              </a:rPr>
              <a:t>ing Central services and cellular telephone expenses for staff and 94 Main street.  </a:t>
            </a:r>
            <a:r>
              <a:rPr lang="en-US" sz="1600" dirty="0">
                <a:latin typeface="Calibri" panose="020F0502020204030204" pitchFamily="34" charset="0"/>
                <a:ea typeface="Calibri" panose="020F0502020204030204" pitchFamily="34" charset="0"/>
                <a:cs typeface="Times New Roman" panose="02020603050405020304" pitchFamily="18" charset="0"/>
              </a:rPr>
              <a:t>A small</a:t>
            </a:r>
            <a:r>
              <a:rPr lang="en-US" sz="1600" dirty="0">
                <a:effectLst/>
                <a:latin typeface="Calibri" panose="020F0502020204030204" pitchFamily="34" charset="0"/>
                <a:ea typeface="Calibri" panose="020F0502020204030204" pitchFamily="34" charset="0"/>
                <a:cs typeface="Times New Roman" panose="02020603050405020304" pitchFamily="18" charset="0"/>
              </a:rPr>
              <a:t> balance is postage.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36974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9D41FDC-6485-4C99-ABFB-F2FD680F1C77}"/>
              </a:ext>
            </a:extLst>
          </p:cNvPr>
          <p:cNvSpPr txBox="1"/>
          <p:nvPr/>
        </p:nvSpPr>
        <p:spPr>
          <a:xfrm>
            <a:off x="352338" y="1440135"/>
            <a:ext cx="11501306" cy="5109219"/>
          </a:xfrm>
          <a:prstGeom prst="rect">
            <a:avLst/>
          </a:prstGeom>
          <a:noFill/>
        </p:spPr>
        <p:txBody>
          <a:bodyPr wrap="square">
            <a:spAutoFit/>
          </a:bodyPr>
          <a:lstStyle/>
          <a:p>
            <a:pPr marL="0" marR="0">
              <a:lnSpc>
                <a:spcPct val="107000"/>
              </a:lnSpc>
              <a:spcBef>
                <a:spcPts val="0"/>
              </a:spcBef>
              <a:spcAft>
                <a:spcPts val="8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Other Expenses: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Other expenses include miscellaneous costs such as insurance coverage for cybersecurity, D&amp;O, property and malpractice gap programs. The costs for meals, meetings, travel, recruitment, special events, dues, subscriptions, licenses, education, and entertainment/gifts are all booked to ‘Other Expense’. </a:t>
            </a:r>
            <a:r>
              <a:rPr lang="en-US" sz="1600" dirty="0">
                <a:latin typeface="Calibri" panose="020F0502020204030204" pitchFamily="34" charset="0"/>
                <a:ea typeface="Calibri" panose="020F0502020204030204" pitchFamily="34" charset="0"/>
                <a:cs typeface="Times New Roman" panose="02020603050405020304" pitchFamily="18" charset="0"/>
              </a:rPr>
              <a:t>The dispensing fees and administrative costs related to the 340b program are booked to ‘Other Expenses’.</a:t>
            </a:r>
            <a:r>
              <a:rPr lang="en-US" sz="1100" dirty="0">
                <a:latin typeface="Calibri" panose="020F0502020204030204" pitchFamily="34" charset="0"/>
                <a:ea typeface="Calibri" panose="020F0502020204030204" pitchFamily="34" charset="0"/>
                <a:cs typeface="Times New Roman" panose="02020603050405020304" pitchFamily="18" charset="0"/>
              </a:rPr>
              <a:t> </a:t>
            </a:r>
            <a:r>
              <a:rPr lang="en-US" sz="1600" dirty="0">
                <a:effectLst/>
                <a:latin typeface="Calibri" panose="020F0502020204030204" pitchFamily="34" charset="0"/>
                <a:ea typeface="Calibri" panose="020F0502020204030204" pitchFamily="34" charset="0"/>
                <a:cs typeface="Times New Roman" panose="02020603050405020304" pitchFamily="18" charset="0"/>
              </a:rPr>
              <a:t>Expenses related to the delivery of our </a:t>
            </a:r>
            <a:r>
              <a:rPr lang="en-US" sz="1600" dirty="0">
                <a:latin typeface="Calibri" panose="020F0502020204030204" pitchFamily="34" charset="0"/>
                <a:ea typeface="Calibri" panose="020F0502020204030204" pitchFamily="34" charset="0"/>
                <a:cs typeface="Times New Roman" panose="02020603050405020304" pitchFamily="18" charset="0"/>
              </a:rPr>
              <a:t>c</a:t>
            </a:r>
            <a:r>
              <a:rPr lang="en-US" sz="1600" dirty="0">
                <a:effectLst/>
                <a:latin typeface="Calibri" panose="020F0502020204030204" pitchFamily="34" charset="0"/>
                <a:ea typeface="Calibri" panose="020F0502020204030204" pitchFamily="34" charset="0"/>
                <a:cs typeface="Times New Roman" panose="02020603050405020304" pitchFamily="18" charset="0"/>
              </a:rPr>
              <a:t>old weather and medical respite programs such as motel room rentals, meals and security services are booke</a:t>
            </a:r>
            <a:r>
              <a:rPr lang="en-US" sz="1600" dirty="0">
                <a:latin typeface="Calibri" panose="020F0502020204030204" pitchFamily="34" charset="0"/>
                <a:ea typeface="Calibri" panose="020F0502020204030204" pitchFamily="34" charset="0"/>
                <a:cs typeface="Times New Roman" panose="02020603050405020304" pitchFamily="18" charset="0"/>
              </a:rPr>
              <a:t>d to ‘Other Expense’ as well. Many of these costs are covered by offsetting grant revenues.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Bad Debt:</a:t>
            </a:r>
          </a:p>
          <a:p>
            <a:pPr marL="0" marR="0">
              <a:lnSpc>
                <a:spcPct val="107000"/>
              </a:lnSpc>
              <a:spcBef>
                <a:spcPts val="0"/>
              </a:spcBef>
              <a:spcAft>
                <a:spcPts val="80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Bad Debt expense is budgeted at $112,132 or @</a:t>
            </a:r>
            <a:r>
              <a:rPr lang="en-US" sz="1600" dirty="0">
                <a:latin typeface="Calibri" panose="020F0502020204030204" pitchFamily="34" charset="0"/>
                <a:ea typeface="Calibri" panose="020F0502020204030204" pitchFamily="34" charset="0"/>
                <a:cs typeface="Times New Roman" panose="02020603050405020304" pitchFamily="18" charset="0"/>
              </a:rPr>
              <a:t>1.6</a:t>
            </a:r>
            <a:r>
              <a:rPr lang="en-US" sz="1600" dirty="0">
                <a:effectLst/>
                <a:latin typeface="Calibri" panose="020F0502020204030204" pitchFamily="34" charset="0"/>
                <a:ea typeface="Calibri" panose="020F0502020204030204" pitchFamily="34" charset="0"/>
                <a:cs typeface="Times New Roman" panose="02020603050405020304" pitchFamily="18" charset="0"/>
              </a:rPr>
              <a:t>% of NPSR. This </a:t>
            </a:r>
            <a:r>
              <a:rPr lang="en-US" sz="1600" dirty="0">
                <a:latin typeface="Calibri" panose="020F0502020204030204" pitchFamily="34" charset="0"/>
                <a:ea typeface="Calibri" panose="020F0502020204030204" pitchFamily="34" charset="0"/>
                <a:cs typeface="Times New Roman" panose="02020603050405020304" pitchFamily="18" charset="0"/>
              </a:rPr>
              <a:t>amount mirrors FY 2024 projected year end. However, with </a:t>
            </a:r>
            <a:r>
              <a:rPr lang="en-US" sz="1600" dirty="0" err="1">
                <a:latin typeface="Calibri" panose="020F0502020204030204" pitchFamily="34" charset="0"/>
                <a:ea typeface="Calibri" panose="020F0502020204030204" pitchFamily="34" charset="0"/>
                <a:cs typeface="Times New Roman" panose="02020603050405020304" pitchFamily="18" charset="0"/>
              </a:rPr>
              <a:t>eCW</a:t>
            </a:r>
            <a:r>
              <a:rPr lang="en-US" sz="1600" dirty="0">
                <a:latin typeface="Calibri" panose="020F0502020204030204" pitchFamily="34" charset="0"/>
                <a:ea typeface="Calibri" panose="020F0502020204030204" pitchFamily="34" charset="0"/>
                <a:cs typeface="Times New Roman" panose="02020603050405020304" pitchFamily="18" charset="0"/>
              </a:rPr>
              <a:t> accounts receivable wound down and</a:t>
            </a:r>
            <a:r>
              <a:rPr lang="en-US" sz="1600" dirty="0">
                <a:effectLst/>
                <a:latin typeface="Calibri" panose="020F0502020204030204" pitchFamily="34" charset="0"/>
                <a:ea typeface="Calibri" panose="020F0502020204030204" pitchFamily="34" charset="0"/>
                <a:cs typeface="Times New Roman" panose="02020603050405020304" pitchFamily="18" charset="0"/>
              </a:rPr>
              <a:t> </a:t>
            </a:r>
            <a:r>
              <a:rPr lang="en-US" sz="1600" dirty="0">
                <a:latin typeface="Calibri" panose="020F0502020204030204" pitchFamily="34" charset="0"/>
                <a:ea typeface="Calibri" panose="020F0502020204030204" pitchFamily="34" charset="0"/>
                <a:cs typeface="Times New Roman" panose="02020603050405020304" pitchFamily="18" charset="0"/>
              </a:rPr>
              <a:t>our transition to</a:t>
            </a:r>
            <a:r>
              <a:rPr lang="en-US" sz="1600" dirty="0">
                <a:effectLst/>
                <a:latin typeface="Calibri" panose="020F0502020204030204" pitchFamily="34" charset="0"/>
                <a:ea typeface="Calibri" panose="020F0502020204030204" pitchFamily="34" charset="0"/>
                <a:cs typeface="Times New Roman" panose="02020603050405020304" pitchFamily="18" charset="0"/>
              </a:rPr>
              <a:t> global payments in full swing, we are less exposed to third party payer or patient collection risk. Given the expertise of the outsourced billing company and the Duffy’s renewed emphasis in the EPIC implementation on eligibility and</a:t>
            </a:r>
            <a:r>
              <a:rPr lang="en-US" sz="1600" dirty="0">
                <a:latin typeface="Calibri" panose="020F0502020204030204" pitchFamily="34" charset="0"/>
                <a:ea typeface="Calibri" panose="020F0502020204030204" pitchFamily="34" charset="0"/>
                <a:cs typeface="Times New Roman" panose="02020603050405020304" pitchFamily="18" charset="0"/>
              </a:rPr>
              <a:t> </a:t>
            </a:r>
            <a:r>
              <a:rPr lang="en-US" sz="1600" dirty="0">
                <a:effectLst/>
                <a:latin typeface="Calibri" panose="020F0502020204030204" pitchFamily="34" charset="0"/>
                <a:ea typeface="Calibri" panose="020F0502020204030204" pitchFamily="34" charset="0"/>
                <a:cs typeface="Times New Roman" panose="02020603050405020304" pitchFamily="18" charset="0"/>
              </a:rPr>
              <a:t>tight workflows </a:t>
            </a:r>
            <a:r>
              <a:rPr lang="en-US" sz="1600" dirty="0">
                <a:latin typeface="Calibri" panose="020F0502020204030204" pitchFamily="34" charset="0"/>
                <a:ea typeface="Calibri" panose="020F0502020204030204" pitchFamily="34" charset="0"/>
                <a:cs typeface="Times New Roman" panose="02020603050405020304" pitchFamily="18" charset="0"/>
              </a:rPr>
              <a:t>in our</a:t>
            </a:r>
            <a:r>
              <a:rPr lang="en-US" sz="1600" dirty="0">
                <a:effectLst/>
                <a:latin typeface="Calibri" panose="020F0502020204030204" pitchFamily="34" charset="0"/>
                <a:ea typeface="Calibri" panose="020F0502020204030204" pitchFamily="34" charset="0"/>
                <a:cs typeface="Times New Roman" panose="02020603050405020304" pitchFamily="18" charset="0"/>
              </a:rPr>
              <a:t> the front-end we are </a:t>
            </a:r>
            <a:r>
              <a:rPr lang="en-US" sz="1600" dirty="0">
                <a:latin typeface="Calibri" panose="020F0502020204030204" pitchFamily="34" charset="0"/>
                <a:ea typeface="Calibri" panose="020F0502020204030204" pitchFamily="34" charset="0"/>
                <a:cs typeface="Times New Roman" panose="02020603050405020304" pitchFamily="18" charset="0"/>
              </a:rPr>
              <a:t>predicting </a:t>
            </a:r>
            <a:r>
              <a:rPr lang="en-US" sz="1600" dirty="0">
                <a:effectLst/>
                <a:latin typeface="Calibri" panose="020F0502020204030204" pitchFamily="34" charset="0"/>
                <a:ea typeface="Calibri" panose="020F0502020204030204" pitchFamily="34" charset="0"/>
                <a:cs typeface="Times New Roman" panose="02020603050405020304" pitchFamily="18" charset="0"/>
              </a:rPr>
              <a:t>that, overall, bad debt expense </a:t>
            </a:r>
            <a:r>
              <a:rPr lang="en-US" sz="1600" dirty="0">
                <a:latin typeface="Calibri" panose="020F0502020204030204" pitchFamily="34" charset="0"/>
                <a:ea typeface="Calibri" panose="020F0502020204030204" pitchFamily="34" charset="0"/>
                <a:cs typeface="Times New Roman" panose="02020603050405020304" pitchFamily="18" charset="0"/>
              </a:rPr>
              <a:t>should</a:t>
            </a:r>
            <a:r>
              <a:rPr lang="en-US" sz="1600" dirty="0">
                <a:effectLst/>
                <a:latin typeface="Calibri" panose="020F0502020204030204" pitchFamily="34" charset="0"/>
                <a:ea typeface="Calibri" panose="020F0502020204030204" pitchFamily="34" charset="0"/>
                <a:cs typeface="Times New Roman" panose="02020603050405020304" pitchFamily="18" charset="0"/>
              </a:rPr>
              <a:t> trend south over time. </a:t>
            </a:r>
          </a:p>
          <a:p>
            <a:pPr marL="0" marR="0">
              <a:lnSpc>
                <a:spcPct val="107000"/>
              </a:lnSpc>
              <a:spcBef>
                <a:spcPts val="0"/>
              </a:spcBef>
              <a:spcAft>
                <a:spcPts val="800"/>
              </a:spcAft>
            </a:pPr>
            <a:r>
              <a:rPr lang="en-US" sz="2000" b="1" dirty="0">
                <a:latin typeface="Calibri" panose="020F0502020204030204" pitchFamily="34" charset="0"/>
                <a:ea typeface="Calibri" panose="020F0502020204030204" pitchFamily="34" charset="0"/>
                <a:cs typeface="Times New Roman" panose="02020603050405020304" pitchFamily="18" charset="0"/>
              </a:rPr>
              <a:t>Depreciation:</a:t>
            </a:r>
          </a:p>
          <a:p>
            <a:pPr marL="0" marR="0">
              <a:lnSpc>
                <a:spcPct val="107000"/>
              </a:lnSpc>
              <a:spcBef>
                <a:spcPts val="0"/>
              </a:spcBef>
              <a:spcAft>
                <a:spcPts val="800"/>
              </a:spcAft>
            </a:pPr>
            <a:r>
              <a:rPr lang="en-US" sz="1600" dirty="0">
                <a:latin typeface="Calibri" panose="020F0502020204030204" pitchFamily="34" charset="0"/>
                <a:ea typeface="Calibri" panose="020F0502020204030204" pitchFamily="34" charset="0"/>
                <a:cs typeface="Times New Roman" panose="02020603050405020304" pitchFamily="18" charset="0"/>
              </a:rPr>
              <a:t>Depreciation has been budgeted at the actual expense/run rate as of 3/31/2024 with additional expenses + 15,000 in anticipation of further investment in software and hardware.  EPIC EMR and the mobile shower/outreach health van. The EPIC project is being depreciated over 7 years and the mobile van over 5 years.</a:t>
            </a:r>
            <a:r>
              <a:rPr lang="en-US" sz="16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23277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20E9CDE-4CAD-1EF2-B956-1692EF6FED27}"/>
              </a:ext>
            </a:extLst>
          </p:cNvPr>
          <p:cNvPicPr>
            <a:picLocks noChangeAspect="1"/>
          </p:cNvPicPr>
          <p:nvPr/>
        </p:nvPicPr>
        <p:blipFill>
          <a:blip r:embed="rId2"/>
          <a:stretch>
            <a:fillRect/>
          </a:stretch>
        </p:blipFill>
        <p:spPr>
          <a:xfrm>
            <a:off x="2344366" y="0"/>
            <a:ext cx="7140102" cy="6858000"/>
          </a:xfrm>
          <a:prstGeom prst="rect">
            <a:avLst/>
          </a:prstGeom>
        </p:spPr>
      </p:pic>
    </p:spTree>
    <p:extLst>
      <p:ext uri="{BB962C8B-B14F-4D97-AF65-F5344CB8AC3E}">
        <p14:creationId xmlns:p14="http://schemas.microsoft.com/office/powerpoint/2010/main" val="2356461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CB451DE-87AD-5DC1-F794-3D63809FFE1A}"/>
              </a:ext>
            </a:extLst>
          </p:cNvPr>
          <p:cNvPicPr>
            <a:picLocks noChangeAspect="1"/>
          </p:cNvPicPr>
          <p:nvPr/>
        </p:nvPicPr>
        <p:blipFill>
          <a:blip r:embed="rId2"/>
          <a:stretch>
            <a:fillRect/>
          </a:stretch>
        </p:blipFill>
        <p:spPr>
          <a:xfrm>
            <a:off x="1422080" y="154459"/>
            <a:ext cx="8293395" cy="6549082"/>
          </a:xfrm>
          <a:prstGeom prst="rect">
            <a:avLst/>
          </a:prstGeom>
        </p:spPr>
      </p:pic>
    </p:spTree>
    <p:extLst>
      <p:ext uri="{BB962C8B-B14F-4D97-AF65-F5344CB8AC3E}">
        <p14:creationId xmlns:p14="http://schemas.microsoft.com/office/powerpoint/2010/main" val="2584352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EF81FB5-D0DA-C263-3443-BF95FF1388DD}"/>
              </a:ext>
            </a:extLst>
          </p:cNvPr>
          <p:cNvSpPr txBox="1"/>
          <p:nvPr/>
        </p:nvSpPr>
        <p:spPr>
          <a:xfrm>
            <a:off x="255373" y="891903"/>
            <a:ext cx="8888627" cy="8771632"/>
          </a:xfrm>
          <a:prstGeom prst="rect">
            <a:avLst/>
          </a:prstGeom>
          <a:noFill/>
        </p:spPr>
        <p:txBody>
          <a:bodyPr wrap="square">
            <a:spAutoFit/>
          </a:bodyPr>
          <a:lstStyle/>
          <a:p>
            <a:pPr marL="0" marR="0">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FY 2025 PATIENT SERVICE REVENUES</a:t>
            </a:r>
          </a:p>
          <a:p>
            <a:pPr marL="0" marR="0">
              <a:spcBef>
                <a:spcPts val="0"/>
              </a:spcBef>
              <a:spcAft>
                <a:spcPts val="0"/>
              </a:spcAft>
            </a:pP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makeup of patient service revenue is as complex in FY 2025 as it was for FY 2024 for the Duffy Health Center.</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Duffy’s agreement through the Community Care Collaborative (C3) for Medicaid sub capitation started on 4/1/2023</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I</a:t>
            </a:r>
            <a:r>
              <a:rPr lang="en-US" kern="100" dirty="0">
                <a:latin typeface="Calibri" panose="020F0502020204030204" pitchFamily="34" charset="0"/>
                <a:ea typeface="Calibri" panose="020F0502020204030204" pitchFamily="34" charset="0"/>
                <a:cs typeface="Times New Roman" panose="02020603050405020304" pitchFamily="18" charset="0"/>
              </a:rPr>
              <a:t>t is a</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Medicaid primary care program which reimburses global payments of $94.42 per member per month. The total amount may vary monthly depending on </a:t>
            </a:r>
            <a:r>
              <a:rPr lang="en-US" kern="100" dirty="0">
                <a:latin typeface="Calibri" panose="020F0502020204030204" pitchFamily="34" charset="0"/>
                <a:ea typeface="Calibri" panose="020F0502020204030204" pitchFamily="34" charset="0"/>
                <a:cs typeface="Times New Roman" panose="02020603050405020304" pitchFamily="18" charset="0"/>
              </a:rPr>
              <a:t>the number of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enrollees. For FY 2025 we have budgeted to assume a monthly enrollment of </a:t>
            </a:r>
            <a:r>
              <a:rPr lang="en-US" kern="100" dirty="0">
                <a:latin typeface="Calibri" panose="020F0502020204030204" pitchFamily="34" charset="0"/>
                <a:ea typeface="Calibri" panose="020F0502020204030204" pitchFamily="34" charset="0"/>
                <a:cs typeface="Times New Roman" panose="02020603050405020304" pitchFamily="18" charset="0"/>
              </a:rPr>
              <a:t>1,470</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members per month or $1,675,800 per year.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As of 1/1/2023 the Duffy entered a global payment arrangement via C3 called REACH with Medicare that reimburses the Duffy a projected $</a:t>
            </a:r>
            <a:r>
              <a:rPr lang="en-US" kern="100" dirty="0">
                <a:latin typeface="Calibri" panose="020F0502020204030204" pitchFamily="34" charset="0"/>
                <a:ea typeface="Calibri" panose="020F0502020204030204" pitchFamily="34" charset="0"/>
                <a:cs typeface="Times New Roman" panose="02020603050405020304" pitchFamily="18" charset="0"/>
              </a:rPr>
              <a:t>38.80</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per member per month for both medical and behavioral health patients for FY 2025. </a:t>
            </a:r>
            <a:r>
              <a:rPr kumimoji="0" lang="en-US"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total amount received will also vary monthly depending on the number of our enrollees.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Substance use disorder and medically assisted treatment patients are carved out. Those patients carved out will be reimbursed at the Medicare fee for service (FFS) rates. </a:t>
            </a:r>
          </a:p>
          <a:p>
            <a:pPr marL="0" marR="0">
              <a:spcBef>
                <a:spcPts val="0"/>
              </a:spcBef>
              <a:spcAft>
                <a:spcPts val="0"/>
              </a:spcAft>
            </a:pP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Medicaid Behavioral Health patients continue to be reimbursed on a FFS basis and the </a:t>
            </a:r>
            <a:r>
              <a:rPr lang="en-US" kern="100" dirty="0">
                <a:latin typeface="Calibri" panose="020F0502020204030204" pitchFamily="34" charset="0"/>
                <a:ea typeface="Calibri" panose="020F0502020204030204" pitchFamily="34" charset="0"/>
                <a:cs typeface="Times New Roman" panose="02020603050405020304" pitchFamily="18" charset="0"/>
              </a:rPr>
              <a:t>D</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uffy will also continue to receive a ‘wrap’ payment representing the difference between historic </a:t>
            </a:r>
            <a:r>
              <a:rPr lang="en-US" kern="100" dirty="0">
                <a:latin typeface="Calibri" panose="020F0502020204030204" pitchFamily="34" charset="0"/>
                <a:ea typeface="Calibri" panose="020F0502020204030204" pitchFamily="34" charset="0"/>
                <a:cs typeface="Times New Roman" panose="02020603050405020304" pitchFamily="18" charset="0"/>
              </a:rPr>
              <a:t>PPS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rates and newly negotiated </a:t>
            </a:r>
            <a:r>
              <a:rPr lang="en-US" kern="100" dirty="0">
                <a:latin typeface="Calibri" panose="020F0502020204030204" pitchFamily="34" charset="0"/>
                <a:ea typeface="Calibri" panose="020F0502020204030204" pitchFamily="34" charset="0"/>
                <a:cs typeface="Times New Roman" panose="02020603050405020304" pitchFamily="18" charset="0"/>
              </a:rPr>
              <a:t>APM</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rates with the Commonwealth of Mass.</a:t>
            </a:r>
          </a:p>
          <a:p>
            <a:pPr marL="0" marR="0">
              <a:spcBef>
                <a:spcPts val="0"/>
              </a:spcBef>
              <a:spcAft>
                <a:spcPts val="0"/>
              </a:spcAft>
            </a:pP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200" kern="1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200" kern="1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200" kern="1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200" kern="1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200" kern="1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20682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2057018-7997-20BF-27C7-10A8A1123648}"/>
              </a:ext>
            </a:extLst>
          </p:cNvPr>
          <p:cNvPicPr>
            <a:picLocks noChangeAspect="1"/>
          </p:cNvPicPr>
          <p:nvPr/>
        </p:nvPicPr>
        <p:blipFill>
          <a:blip r:embed="rId2"/>
          <a:stretch>
            <a:fillRect/>
          </a:stretch>
        </p:blipFill>
        <p:spPr>
          <a:xfrm>
            <a:off x="1667351" y="1673171"/>
            <a:ext cx="9518167" cy="3511658"/>
          </a:xfrm>
          <a:prstGeom prst="rect">
            <a:avLst/>
          </a:prstGeom>
        </p:spPr>
      </p:pic>
    </p:spTree>
    <p:extLst>
      <p:ext uri="{BB962C8B-B14F-4D97-AF65-F5344CB8AC3E}">
        <p14:creationId xmlns:p14="http://schemas.microsoft.com/office/powerpoint/2010/main" val="10307247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2F327-53D9-AB6C-7591-58DA6B7D576A}"/>
              </a:ext>
            </a:extLst>
          </p:cNvPr>
          <p:cNvSpPr>
            <a:spLocks noGrp="1"/>
          </p:cNvSpPr>
          <p:nvPr>
            <p:ph type="title"/>
          </p:nvPr>
        </p:nvSpPr>
        <p:spPr/>
        <p:txBody>
          <a:bodyPr>
            <a:normAutofit/>
          </a:bodyPr>
          <a:lstStyle/>
          <a:p>
            <a:r>
              <a:rPr lang="en-US" sz="3200" dirty="0"/>
              <a:t>                                      </a:t>
            </a:r>
            <a:r>
              <a:rPr lang="en-US" sz="3200" b="1" dirty="0"/>
              <a:t>Projected 340b Net Income</a:t>
            </a:r>
          </a:p>
        </p:txBody>
      </p:sp>
      <p:pic>
        <p:nvPicPr>
          <p:cNvPr id="3" name="Picture 2">
            <a:extLst>
              <a:ext uri="{FF2B5EF4-FFF2-40B4-BE49-F238E27FC236}">
                <a16:creationId xmlns:a16="http://schemas.microsoft.com/office/drawing/2014/main" id="{5A527673-1F55-7241-632F-432A011AE500}"/>
              </a:ext>
            </a:extLst>
          </p:cNvPr>
          <p:cNvPicPr>
            <a:picLocks noChangeAspect="1"/>
          </p:cNvPicPr>
          <p:nvPr/>
        </p:nvPicPr>
        <p:blipFill>
          <a:blip r:embed="rId2"/>
          <a:stretch>
            <a:fillRect/>
          </a:stretch>
        </p:blipFill>
        <p:spPr>
          <a:xfrm>
            <a:off x="292443" y="1575872"/>
            <a:ext cx="11277600" cy="3590925"/>
          </a:xfrm>
          <a:prstGeom prst="rect">
            <a:avLst/>
          </a:prstGeom>
        </p:spPr>
      </p:pic>
    </p:spTree>
    <p:extLst>
      <p:ext uri="{BB962C8B-B14F-4D97-AF65-F5344CB8AC3E}">
        <p14:creationId xmlns:p14="http://schemas.microsoft.com/office/powerpoint/2010/main" val="4873319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B71C689-CADB-5CEE-79B4-12F27FA41777}"/>
              </a:ext>
            </a:extLst>
          </p:cNvPr>
          <p:cNvPicPr>
            <a:picLocks noChangeAspect="1"/>
          </p:cNvPicPr>
          <p:nvPr/>
        </p:nvPicPr>
        <p:blipFill>
          <a:blip r:embed="rId2"/>
          <a:stretch>
            <a:fillRect/>
          </a:stretch>
        </p:blipFill>
        <p:spPr>
          <a:xfrm>
            <a:off x="1896533" y="0"/>
            <a:ext cx="8229600" cy="6858000"/>
          </a:xfrm>
          <a:prstGeom prst="rect">
            <a:avLst/>
          </a:prstGeom>
        </p:spPr>
      </p:pic>
    </p:spTree>
    <p:extLst>
      <p:ext uri="{BB962C8B-B14F-4D97-AF65-F5344CB8AC3E}">
        <p14:creationId xmlns:p14="http://schemas.microsoft.com/office/powerpoint/2010/main" val="20012940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DB9599B-4D9F-4DA9-8C56-8FCBE22BE00B}"/>
              </a:ext>
            </a:extLst>
          </p:cNvPr>
          <p:cNvPicPr>
            <a:picLocks noChangeAspect="1"/>
          </p:cNvPicPr>
          <p:nvPr/>
        </p:nvPicPr>
        <p:blipFill>
          <a:blip r:embed="rId2"/>
          <a:stretch>
            <a:fillRect/>
          </a:stretch>
        </p:blipFill>
        <p:spPr>
          <a:xfrm>
            <a:off x="1566333" y="177800"/>
            <a:ext cx="9067800" cy="6680200"/>
          </a:xfrm>
          <a:prstGeom prst="rect">
            <a:avLst/>
          </a:prstGeom>
        </p:spPr>
      </p:pic>
    </p:spTree>
    <p:extLst>
      <p:ext uri="{BB962C8B-B14F-4D97-AF65-F5344CB8AC3E}">
        <p14:creationId xmlns:p14="http://schemas.microsoft.com/office/powerpoint/2010/main" val="16410089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7A548CD-5942-8AC2-5E4A-2DD99FE001D8}"/>
              </a:ext>
            </a:extLst>
          </p:cNvPr>
          <p:cNvPicPr>
            <a:picLocks noChangeAspect="1"/>
          </p:cNvPicPr>
          <p:nvPr/>
        </p:nvPicPr>
        <p:blipFill>
          <a:blip r:embed="rId2"/>
          <a:stretch>
            <a:fillRect/>
          </a:stretch>
        </p:blipFill>
        <p:spPr>
          <a:xfrm>
            <a:off x="1185333" y="127000"/>
            <a:ext cx="9764763" cy="6731000"/>
          </a:xfrm>
          <a:prstGeom prst="rect">
            <a:avLst/>
          </a:prstGeom>
        </p:spPr>
      </p:pic>
    </p:spTree>
    <p:extLst>
      <p:ext uri="{BB962C8B-B14F-4D97-AF65-F5344CB8AC3E}">
        <p14:creationId xmlns:p14="http://schemas.microsoft.com/office/powerpoint/2010/main" val="3884085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EF81FB5-D0DA-C263-3443-BF95FF1388DD}"/>
              </a:ext>
            </a:extLst>
          </p:cNvPr>
          <p:cNvSpPr txBox="1"/>
          <p:nvPr/>
        </p:nvSpPr>
        <p:spPr>
          <a:xfrm>
            <a:off x="255373" y="891903"/>
            <a:ext cx="8888627" cy="5170646"/>
          </a:xfrm>
          <a:prstGeom prst="rect">
            <a:avLst/>
          </a:prstGeom>
          <a:noFill/>
        </p:spPr>
        <p:txBody>
          <a:bodyPr wrap="square">
            <a:spAutoFit/>
          </a:bodyPr>
          <a:lstStyle/>
          <a:p>
            <a:pPr marL="0" marR="0">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FY 2025 PATIENT SERVICE REVENUES: Continued</a:t>
            </a:r>
          </a:p>
          <a:p>
            <a:pPr marL="0" marR="0">
              <a:spcBef>
                <a:spcPts val="0"/>
              </a:spcBef>
              <a:spcAft>
                <a:spcPts val="0"/>
              </a:spcAft>
            </a:pPr>
            <a:endParaRPr lang="en-US" b="1" kern="1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kern="100" dirty="0">
                <a:latin typeface="Calibri" panose="020F0502020204030204" pitchFamily="34" charset="0"/>
                <a:ea typeface="Calibri" panose="020F0502020204030204" pitchFamily="34" charset="0"/>
                <a:cs typeface="Times New Roman" panose="02020603050405020304" pitchFamily="18" charset="0"/>
              </a:rPr>
              <a:t>As has been discussed at Finance Committee, we have applied to MassHealth for changes in scope to account for our increased operating costs related to the expansion of our substance use disorder programs and the implementation of our EPIC EHR. If approved, the amounts to be received via the 	quarterly wrap payments for our FFS patients could be increased to @ $267 from $241 at present.  The 2025 budget does not assume this increase as it is likely we will hear from MassHealth in late June/early July. </a:t>
            </a:r>
          </a:p>
          <a:p>
            <a:pPr marL="0" marR="0">
              <a:spcBef>
                <a:spcPts val="0"/>
              </a:spcBef>
              <a:spcAft>
                <a:spcPts val="0"/>
              </a:spcAft>
            </a:pP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200" kern="1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200" kern="1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200" kern="1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200" kern="1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200" kern="1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6653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CC9B6B5-4127-175D-97BC-A3B989146B89}"/>
              </a:ext>
            </a:extLst>
          </p:cNvPr>
          <p:cNvPicPr>
            <a:picLocks noChangeAspect="1"/>
          </p:cNvPicPr>
          <p:nvPr/>
        </p:nvPicPr>
        <p:blipFill>
          <a:blip r:embed="rId2"/>
          <a:stretch>
            <a:fillRect/>
          </a:stretch>
        </p:blipFill>
        <p:spPr>
          <a:xfrm>
            <a:off x="225449" y="87548"/>
            <a:ext cx="11741102" cy="7130375"/>
          </a:xfrm>
          <a:prstGeom prst="rect">
            <a:avLst/>
          </a:prstGeom>
        </p:spPr>
      </p:pic>
      <p:pic>
        <p:nvPicPr>
          <p:cNvPr id="5" name="Picture 4">
            <a:extLst>
              <a:ext uri="{FF2B5EF4-FFF2-40B4-BE49-F238E27FC236}">
                <a16:creationId xmlns:a16="http://schemas.microsoft.com/office/drawing/2014/main" id="{17B560DA-ACC9-2E3D-8BF1-27917ED358A1}"/>
              </a:ext>
            </a:extLst>
          </p:cNvPr>
          <p:cNvPicPr>
            <a:picLocks noChangeAspect="1"/>
          </p:cNvPicPr>
          <p:nvPr/>
        </p:nvPicPr>
        <p:blipFill>
          <a:blip r:embed="rId3"/>
          <a:stretch>
            <a:fillRect/>
          </a:stretch>
        </p:blipFill>
        <p:spPr>
          <a:xfrm>
            <a:off x="130628" y="56213"/>
            <a:ext cx="11946577" cy="6745574"/>
          </a:xfrm>
          <a:prstGeom prst="rect">
            <a:avLst/>
          </a:prstGeom>
        </p:spPr>
      </p:pic>
    </p:spTree>
    <p:extLst>
      <p:ext uri="{BB962C8B-B14F-4D97-AF65-F5344CB8AC3E}">
        <p14:creationId xmlns:p14="http://schemas.microsoft.com/office/powerpoint/2010/main" val="1287453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29FF540-428B-A01E-2DA9-06F471B2D210}"/>
              </a:ext>
            </a:extLst>
          </p:cNvPr>
          <p:cNvPicPr>
            <a:picLocks noChangeAspect="1"/>
          </p:cNvPicPr>
          <p:nvPr/>
        </p:nvPicPr>
        <p:blipFill>
          <a:blip r:embed="rId2"/>
          <a:stretch>
            <a:fillRect/>
          </a:stretch>
        </p:blipFill>
        <p:spPr>
          <a:xfrm>
            <a:off x="2587557" y="0"/>
            <a:ext cx="6468894" cy="6858000"/>
          </a:xfrm>
          <a:prstGeom prst="rect">
            <a:avLst/>
          </a:prstGeom>
        </p:spPr>
      </p:pic>
    </p:spTree>
    <p:extLst>
      <p:ext uri="{BB962C8B-B14F-4D97-AF65-F5344CB8AC3E}">
        <p14:creationId xmlns:p14="http://schemas.microsoft.com/office/powerpoint/2010/main" val="3121001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E861C13-BF92-DFA0-F9FC-776D728CA706}"/>
              </a:ext>
            </a:extLst>
          </p:cNvPr>
          <p:cNvGraphicFramePr>
            <a:graphicFrameLocks noGrp="1"/>
          </p:cNvGraphicFramePr>
          <p:nvPr/>
        </p:nvGraphicFramePr>
        <p:xfrm>
          <a:off x="1905000" y="135468"/>
          <a:ext cx="8763001" cy="6024144"/>
        </p:xfrm>
        <a:graphic>
          <a:graphicData uri="http://schemas.openxmlformats.org/drawingml/2006/table">
            <a:tbl>
              <a:tblPr/>
              <a:tblGrid>
                <a:gridCol w="2805100">
                  <a:extLst>
                    <a:ext uri="{9D8B030D-6E8A-4147-A177-3AD203B41FA5}">
                      <a16:colId xmlns:a16="http://schemas.microsoft.com/office/drawing/2014/main" val="3145363410"/>
                    </a:ext>
                  </a:extLst>
                </a:gridCol>
                <a:gridCol w="1616339">
                  <a:extLst>
                    <a:ext uri="{9D8B030D-6E8A-4147-A177-3AD203B41FA5}">
                      <a16:colId xmlns:a16="http://schemas.microsoft.com/office/drawing/2014/main" val="402817085"/>
                    </a:ext>
                  </a:extLst>
                </a:gridCol>
                <a:gridCol w="2086205">
                  <a:extLst>
                    <a:ext uri="{9D8B030D-6E8A-4147-A177-3AD203B41FA5}">
                      <a16:colId xmlns:a16="http://schemas.microsoft.com/office/drawing/2014/main" val="3508939645"/>
                    </a:ext>
                  </a:extLst>
                </a:gridCol>
                <a:gridCol w="2255357">
                  <a:extLst>
                    <a:ext uri="{9D8B030D-6E8A-4147-A177-3AD203B41FA5}">
                      <a16:colId xmlns:a16="http://schemas.microsoft.com/office/drawing/2014/main" val="71059815"/>
                    </a:ext>
                  </a:extLst>
                </a:gridCol>
              </a:tblGrid>
              <a:tr h="536743">
                <a:tc>
                  <a:txBody>
                    <a:bodyPr/>
                    <a:lstStyle/>
                    <a:p>
                      <a:pPr algn="l" fontAlgn="b"/>
                      <a:r>
                        <a:rPr lang="en-US" sz="1000" b="0" i="0" u="none" strike="noStrike">
                          <a:effectLst/>
                          <a:latin typeface="Aptos Narrow" panose="020B0004020202020204" pitchFamily="34" charset="0"/>
                        </a:rPr>
                        <a:t> </a:t>
                      </a:r>
                    </a:p>
                  </a:txBody>
                  <a:tcPr marL="8935" marR="8935" marT="893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effectLst/>
                          <a:latin typeface="Aptos Narrow" panose="020B0004020202020204" pitchFamily="34" charset="0"/>
                        </a:rPr>
                        <a:t> </a:t>
                      </a:r>
                    </a:p>
                  </a:txBody>
                  <a:tcPr marL="8935" marR="8935" marT="893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effectLst/>
                          <a:latin typeface="Aptos Narrow" panose="020B0004020202020204" pitchFamily="34" charset="0"/>
                        </a:rPr>
                        <a:t> </a:t>
                      </a:r>
                    </a:p>
                  </a:txBody>
                  <a:tcPr marL="8935" marR="8935" marT="893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effectLst/>
                          <a:latin typeface="Aptos Narrow" panose="020B0004020202020204" pitchFamily="34" charset="0"/>
                        </a:rPr>
                        <a:t> </a:t>
                      </a:r>
                    </a:p>
                  </a:txBody>
                  <a:tcPr marL="8935" marR="8935" marT="893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556418247"/>
                  </a:ext>
                </a:extLst>
              </a:tr>
              <a:tr h="235989">
                <a:tc>
                  <a:txBody>
                    <a:bodyPr/>
                    <a:lstStyle/>
                    <a:p>
                      <a:pPr algn="ctr" fontAlgn="b"/>
                      <a:r>
                        <a:rPr lang="en-US" sz="1000" b="0" i="0" u="none" strike="noStrike" dirty="0">
                          <a:effectLst/>
                          <a:latin typeface="Aptos Narrow" panose="020B0004020202020204" pitchFamily="34" charset="0"/>
                        </a:rPr>
                        <a:t> </a:t>
                      </a:r>
                    </a:p>
                  </a:txBody>
                  <a:tcPr marL="8935" marR="8935" marT="893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ptos Narrow" panose="020B0004020202020204" pitchFamily="34" charset="0"/>
                      </a:endParaRPr>
                    </a:p>
                  </a:txBody>
                  <a:tcPr marL="8935" marR="8935" marT="8935" marB="0" anchor="b">
                    <a:lnL>
                      <a:noFill/>
                    </a:lnL>
                    <a:lnR>
                      <a:noFill/>
                    </a:lnR>
                    <a:lnT>
                      <a:noFill/>
                    </a:lnT>
                    <a:lnB>
                      <a:noFill/>
                    </a:lnB>
                  </a:tcPr>
                </a:tc>
                <a:tc>
                  <a:txBody>
                    <a:bodyPr/>
                    <a:lstStyle/>
                    <a:p>
                      <a:pPr algn="l" fontAlgn="b"/>
                      <a:endParaRPr lang="en-US" sz="1000" b="0" i="0" u="none" strike="noStrike">
                        <a:effectLst/>
                        <a:latin typeface="Aptos Narrow" panose="020B0004020202020204" pitchFamily="34" charset="0"/>
                      </a:endParaRPr>
                    </a:p>
                  </a:txBody>
                  <a:tcPr marL="8935" marR="8935" marT="8935" marB="0" anchor="b">
                    <a:lnL>
                      <a:noFill/>
                    </a:lnL>
                    <a:lnR>
                      <a:noFill/>
                    </a:lnR>
                    <a:lnT>
                      <a:noFill/>
                    </a:lnT>
                    <a:lnB>
                      <a:noFill/>
                    </a:lnB>
                  </a:tcPr>
                </a:tc>
                <a:tc>
                  <a:txBody>
                    <a:bodyPr/>
                    <a:lstStyle/>
                    <a:p>
                      <a:pPr algn="ctr" fontAlgn="b"/>
                      <a:r>
                        <a:rPr lang="en-US" sz="1000" b="1" i="0" u="none" strike="noStrike">
                          <a:effectLst/>
                          <a:latin typeface="Aptos Narrow" panose="020B0004020202020204" pitchFamily="34" charset="0"/>
                        </a:rPr>
                        <a:t>NOTES</a:t>
                      </a:r>
                    </a:p>
                  </a:txBody>
                  <a:tcPr marL="8935" marR="8935" marT="893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09331"/>
                  </a:ext>
                </a:extLst>
              </a:tr>
              <a:tr h="235989">
                <a:tc>
                  <a:txBody>
                    <a:bodyPr/>
                    <a:lstStyle/>
                    <a:p>
                      <a:pPr algn="ctr" fontAlgn="b"/>
                      <a:r>
                        <a:rPr lang="en-US" sz="1000" b="0" i="0" u="none" strike="noStrike">
                          <a:effectLst/>
                          <a:latin typeface="Aptos Narrow" panose="020B0004020202020204" pitchFamily="34" charset="0"/>
                        </a:rPr>
                        <a:t>Member months - Portal</a:t>
                      </a:r>
                    </a:p>
                  </a:txBody>
                  <a:tcPr marL="8935" marR="8935" marT="893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1" i="0" u="none" strike="noStrike" dirty="0">
                          <a:solidFill>
                            <a:srgbClr val="00B050"/>
                          </a:solidFill>
                          <a:effectLst/>
                          <a:latin typeface="Aptos Narrow" panose="020B0004020202020204" pitchFamily="34" charset="0"/>
                        </a:rPr>
                        <a:t>                      </a:t>
                      </a:r>
                      <a:r>
                        <a:rPr lang="en-US" sz="1000" b="1" i="0" u="none" strike="noStrike" dirty="0">
                          <a:solidFill>
                            <a:schemeClr val="tx1"/>
                          </a:solidFill>
                          <a:effectLst/>
                          <a:latin typeface="Aptos Narrow" panose="020B0004020202020204" pitchFamily="34" charset="0"/>
                        </a:rPr>
                        <a:t>17,640 </a:t>
                      </a:r>
                    </a:p>
                  </a:txBody>
                  <a:tcPr marL="8935" marR="8935" marT="8935" marB="0" anchor="b">
                    <a:lnL>
                      <a:noFill/>
                    </a:lnL>
                    <a:lnR>
                      <a:noFill/>
                    </a:lnR>
                    <a:lnT>
                      <a:noFill/>
                    </a:lnT>
                    <a:lnB>
                      <a:noFill/>
                    </a:lnB>
                  </a:tcPr>
                </a:tc>
                <a:tc>
                  <a:txBody>
                    <a:bodyPr/>
                    <a:lstStyle/>
                    <a:p>
                      <a:pPr algn="l" fontAlgn="b"/>
                      <a:endParaRPr lang="en-US" sz="1000" b="0" i="0" u="none" strike="noStrike">
                        <a:effectLst/>
                        <a:latin typeface="Aptos Narrow" panose="020B0004020202020204" pitchFamily="34" charset="0"/>
                      </a:endParaRPr>
                    </a:p>
                  </a:txBody>
                  <a:tcPr marL="8935" marR="8935" marT="8935" marB="0" anchor="b">
                    <a:lnL>
                      <a:noFill/>
                    </a:lnL>
                    <a:lnR>
                      <a:noFill/>
                    </a:lnR>
                    <a:lnT>
                      <a:noFill/>
                    </a:lnT>
                    <a:lnB>
                      <a:noFill/>
                    </a:lnB>
                  </a:tcPr>
                </a:tc>
                <a:tc>
                  <a:txBody>
                    <a:bodyPr/>
                    <a:lstStyle/>
                    <a:p>
                      <a:pPr algn="ctr" fontAlgn="b"/>
                      <a:r>
                        <a:rPr lang="en-US" sz="1000" b="1" i="0" u="none" strike="noStrike">
                          <a:effectLst/>
                          <a:latin typeface="Aptos Narrow" panose="020B0004020202020204" pitchFamily="34" charset="0"/>
                        </a:rPr>
                        <a:t> Portal member months </a:t>
                      </a:r>
                    </a:p>
                  </a:txBody>
                  <a:tcPr marL="8935" marR="8935" marT="893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239872602"/>
                  </a:ext>
                </a:extLst>
              </a:tr>
              <a:tr h="235989">
                <a:tc>
                  <a:txBody>
                    <a:bodyPr/>
                    <a:lstStyle/>
                    <a:p>
                      <a:pPr algn="ctr" fontAlgn="b"/>
                      <a:r>
                        <a:rPr lang="en-US" sz="1000" b="0" i="0" u="none" strike="noStrike">
                          <a:effectLst/>
                          <a:latin typeface="Aptos Narrow" panose="020B0004020202020204" pitchFamily="34" charset="0"/>
                        </a:rPr>
                        <a:t>Rate CY 2024</a:t>
                      </a:r>
                    </a:p>
                  </a:txBody>
                  <a:tcPr marL="8935" marR="8935" marT="893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a:effectLst/>
                          <a:latin typeface="Aptos Narrow" panose="020B0004020202020204" pitchFamily="34" charset="0"/>
                        </a:rPr>
                        <a:t>                        95.00 </a:t>
                      </a:r>
                    </a:p>
                  </a:txBody>
                  <a:tcPr marL="8935" marR="8935" marT="893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effectLst/>
                        <a:latin typeface="Aptos Narrow" panose="020B0004020202020204" pitchFamily="34" charset="0"/>
                      </a:endParaRPr>
                    </a:p>
                  </a:txBody>
                  <a:tcPr marL="8935" marR="8935" marT="8935" marB="0" anchor="b">
                    <a:lnL>
                      <a:noFill/>
                    </a:lnL>
                    <a:lnR>
                      <a:noFill/>
                    </a:lnR>
                    <a:lnT>
                      <a:noFill/>
                    </a:lnT>
                    <a:lnB>
                      <a:noFill/>
                    </a:lnB>
                  </a:tcPr>
                </a:tc>
                <a:tc>
                  <a:txBody>
                    <a:bodyPr/>
                    <a:lstStyle/>
                    <a:p>
                      <a:pPr algn="ctr" fontAlgn="b"/>
                      <a:r>
                        <a:rPr lang="en-US" sz="1000" b="1" i="0" u="none" strike="noStrike">
                          <a:effectLst/>
                          <a:latin typeface="Aptos Narrow" panose="020B0004020202020204" pitchFamily="34" charset="0"/>
                        </a:rPr>
                        <a:t>Projected rate</a:t>
                      </a:r>
                    </a:p>
                  </a:txBody>
                  <a:tcPr marL="8935" marR="8935" marT="893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6630093"/>
                  </a:ext>
                </a:extLst>
              </a:tr>
              <a:tr h="235989">
                <a:tc>
                  <a:txBody>
                    <a:bodyPr/>
                    <a:lstStyle/>
                    <a:p>
                      <a:pPr algn="ctr" fontAlgn="b"/>
                      <a:r>
                        <a:rPr lang="en-US" sz="1000" b="1" i="0" u="none" strike="noStrike" dirty="0">
                          <a:effectLst/>
                          <a:latin typeface="Aptos Narrow" panose="020B0004020202020204" pitchFamily="34" charset="0"/>
                        </a:rPr>
                        <a:t>Medicaid Medical Capitation</a:t>
                      </a:r>
                    </a:p>
                  </a:txBody>
                  <a:tcPr marL="8935" marR="8935" marT="893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1" i="0" u="none" strike="noStrike">
                        <a:effectLst/>
                        <a:latin typeface="Aptos Narrow" panose="020B0004020202020204" pitchFamily="34" charset="0"/>
                      </a:endParaRPr>
                    </a:p>
                  </a:txBody>
                  <a:tcPr marL="8935" marR="8935" marT="893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1" i="0" u="none" strike="noStrike">
                          <a:effectLst/>
                          <a:latin typeface="Aptos Narrow" panose="020B0004020202020204" pitchFamily="34" charset="0"/>
                        </a:rPr>
                        <a:t>                           1,675,800 </a:t>
                      </a:r>
                    </a:p>
                  </a:txBody>
                  <a:tcPr marL="8935" marR="8935" marT="8935" marB="0" anchor="b">
                    <a:lnL>
                      <a:noFill/>
                    </a:lnL>
                    <a:lnR>
                      <a:noFill/>
                    </a:lnR>
                    <a:lnT>
                      <a:noFill/>
                    </a:lnT>
                    <a:lnB>
                      <a:noFill/>
                    </a:lnB>
                  </a:tcPr>
                </a:tc>
                <a:tc>
                  <a:txBody>
                    <a:bodyPr/>
                    <a:lstStyle/>
                    <a:p>
                      <a:pPr algn="ctr" fontAlgn="b"/>
                      <a:r>
                        <a:rPr lang="en-US" sz="1000" b="1" i="0" u="none" strike="noStrike">
                          <a:effectLst/>
                          <a:latin typeface="Aptos Narrow" panose="020B0004020202020204" pitchFamily="34" charset="0"/>
                        </a:rPr>
                        <a:t> </a:t>
                      </a:r>
                    </a:p>
                  </a:txBody>
                  <a:tcPr marL="8935" marR="8935" marT="893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70163176"/>
                  </a:ext>
                </a:extLst>
              </a:tr>
              <a:tr h="235989">
                <a:tc>
                  <a:txBody>
                    <a:bodyPr/>
                    <a:lstStyle/>
                    <a:p>
                      <a:pPr algn="ctr" fontAlgn="b"/>
                      <a:r>
                        <a:rPr lang="en-US" sz="1000" b="0" i="0" u="none" strike="noStrike">
                          <a:effectLst/>
                          <a:latin typeface="Aptos Narrow" panose="020B0004020202020204" pitchFamily="34" charset="0"/>
                        </a:rPr>
                        <a:t> </a:t>
                      </a:r>
                    </a:p>
                  </a:txBody>
                  <a:tcPr marL="8935" marR="8935" marT="893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ptos Narrow" panose="020B0004020202020204" pitchFamily="34" charset="0"/>
                      </a:endParaRPr>
                    </a:p>
                  </a:txBody>
                  <a:tcPr marL="8935" marR="8935" marT="8935" marB="0" anchor="b">
                    <a:lnL>
                      <a:noFill/>
                    </a:lnL>
                    <a:lnR>
                      <a:noFill/>
                    </a:lnR>
                    <a:lnT>
                      <a:noFill/>
                    </a:lnT>
                    <a:lnB>
                      <a:noFill/>
                    </a:lnB>
                  </a:tcPr>
                </a:tc>
                <a:tc>
                  <a:txBody>
                    <a:bodyPr/>
                    <a:lstStyle/>
                    <a:p>
                      <a:pPr algn="l" fontAlgn="b"/>
                      <a:endParaRPr lang="en-US" sz="1000" b="0" i="0" u="none" strike="noStrike">
                        <a:effectLst/>
                        <a:latin typeface="Aptos Narrow" panose="020B0004020202020204" pitchFamily="34" charset="0"/>
                      </a:endParaRPr>
                    </a:p>
                  </a:txBody>
                  <a:tcPr marL="8935" marR="8935" marT="8935" marB="0" anchor="b">
                    <a:lnL>
                      <a:noFill/>
                    </a:lnL>
                    <a:lnR>
                      <a:noFill/>
                    </a:lnR>
                    <a:lnT>
                      <a:noFill/>
                    </a:lnT>
                    <a:lnB>
                      <a:noFill/>
                    </a:lnB>
                  </a:tcPr>
                </a:tc>
                <a:tc>
                  <a:txBody>
                    <a:bodyPr/>
                    <a:lstStyle/>
                    <a:p>
                      <a:pPr algn="ctr" fontAlgn="b"/>
                      <a:r>
                        <a:rPr lang="en-US" sz="1000" b="1" i="0" u="none" strike="noStrike">
                          <a:effectLst/>
                          <a:latin typeface="Aptos Narrow" panose="020B0004020202020204" pitchFamily="34" charset="0"/>
                        </a:rPr>
                        <a:t> </a:t>
                      </a:r>
                    </a:p>
                  </a:txBody>
                  <a:tcPr marL="8935" marR="8935" marT="893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867168789"/>
                  </a:ext>
                </a:extLst>
              </a:tr>
              <a:tr h="235989">
                <a:tc>
                  <a:txBody>
                    <a:bodyPr/>
                    <a:lstStyle/>
                    <a:p>
                      <a:pPr algn="ctr" fontAlgn="b"/>
                      <a:r>
                        <a:rPr lang="en-US" sz="1000" b="1" i="0" u="none" strike="noStrike">
                          <a:effectLst/>
                          <a:latin typeface="Aptos Narrow" panose="020B0004020202020204" pitchFamily="34" charset="0"/>
                        </a:rPr>
                        <a:t>FFS</a:t>
                      </a:r>
                    </a:p>
                  </a:txBody>
                  <a:tcPr marL="8935" marR="8935" marT="893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1" i="0" u="none" strike="noStrike" dirty="0">
                          <a:solidFill>
                            <a:srgbClr val="FF0000"/>
                          </a:solidFill>
                          <a:effectLst/>
                          <a:latin typeface="Aptos Narrow" panose="020B0004020202020204" pitchFamily="34" charset="0"/>
                        </a:rPr>
                        <a:t>                        </a:t>
                      </a:r>
                      <a:r>
                        <a:rPr lang="en-US" sz="1000" b="1" i="0" u="none" strike="noStrike" dirty="0">
                          <a:solidFill>
                            <a:schemeClr val="tx1"/>
                          </a:solidFill>
                          <a:effectLst/>
                          <a:latin typeface="Aptos Narrow" panose="020B0004020202020204" pitchFamily="34" charset="0"/>
                        </a:rPr>
                        <a:t>7,523 </a:t>
                      </a:r>
                    </a:p>
                  </a:txBody>
                  <a:tcPr marL="8935" marR="8935" marT="8935" marB="0" anchor="b">
                    <a:lnL>
                      <a:noFill/>
                    </a:lnL>
                    <a:lnR>
                      <a:noFill/>
                    </a:lnR>
                    <a:lnT>
                      <a:noFill/>
                    </a:lnT>
                    <a:lnB>
                      <a:noFill/>
                    </a:lnB>
                  </a:tcPr>
                </a:tc>
                <a:tc>
                  <a:txBody>
                    <a:bodyPr/>
                    <a:lstStyle/>
                    <a:p>
                      <a:pPr algn="l" fontAlgn="b"/>
                      <a:endParaRPr lang="en-US" sz="1000" b="1" i="0" u="none" strike="noStrike">
                        <a:effectLst/>
                        <a:latin typeface="Aptos Narrow" panose="020B0004020202020204" pitchFamily="34" charset="0"/>
                      </a:endParaRPr>
                    </a:p>
                  </a:txBody>
                  <a:tcPr marL="8935" marR="8935" marT="8935" marB="0" anchor="b">
                    <a:lnL>
                      <a:noFill/>
                    </a:lnL>
                    <a:lnR>
                      <a:noFill/>
                    </a:lnR>
                    <a:lnT>
                      <a:noFill/>
                    </a:lnT>
                    <a:lnB>
                      <a:noFill/>
                    </a:lnB>
                  </a:tcPr>
                </a:tc>
                <a:tc>
                  <a:txBody>
                    <a:bodyPr/>
                    <a:lstStyle/>
                    <a:p>
                      <a:pPr algn="ctr" fontAlgn="b"/>
                      <a:r>
                        <a:rPr lang="en-US" sz="1000" b="1" i="0" u="none" strike="noStrike">
                          <a:effectLst/>
                          <a:latin typeface="Aptos Narrow" panose="020B0004020202020204" pitchFamily="34" charset="0"/>
                        </a:rPr>
                        <a:t> </a:t>
                      </a:r>
                    </a:p>
                  </a:txBody>
                  <a:tcPr marL="8935" marR="8935" marT="893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24705609"/>
                  </a:ext>
                </a:extLst>
              </a:tr>
              <a:tr h="235989">
                <a:tc>
                  <a:txBody>
                    <a:bodyPr/>
                    <a:lstStyle/>
                    <a:p>
                      <a:pPr algn="ctr" fontAlgn="b"/>
                      <a:r>
                        <a:rPr lang="en-US" sz="1000" b="0" i="0" u="none" strike="noStrike">
                          <a:effectLst/>
                          <a:latin typeface="Aptos Narrow" panose="020B0004020202020204" pitchFamily="34" charset="0"/>
                        </a:rPr>
                        <a:t>Rate FY 2024</a:t>
                      </a:r>
                    </a:p>
                  </a:txBody>
                  <a:tcPr marL="8935" marR="8935" marT="893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a:effectLst/>
                          <a:latin typeface="Aptos Narrow" panose="020B0004020202020204" pitchFamily="34" charset="0"/>
                        </a:rPr>
                        <a:t>                            241 </a:t>
                      </a:r>
                    </a:p>
                  </a:txBody>
                  <a:tcPr marL="8935" marR="8935" marT="893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effectLst/>
                        <a:latin typeface="Aptos Narrow" panose="020B0004020202020204" pitchFamily="34" charset="0"/>
                      </a:endParaRPr>
                    </a:p>
                  </a:txBody>
                  <a:tcPr marL="8935" marR="8935" marT="8935" marB="0" anchor="b">
                    <a:lnL>
                      <a:noFill/>
                    </a:lnL>
                    <a:lnR>
                      <a:noFill/>
                    </a:lnR>
                    <a:lnT>
                      <a:noFill/>
                    </a:lnT>
                    <a:lnB>
                      <a:noFill/>
                    </a:lnB>
                  </a:tcPr>
                </a:tc>
                <a:tc>
                  <a:txBody>
                    <a:bodyPr/>
                    <a:lstStyle/>
                    <a:p>
                      <a:pPr algn="ctr" fontAlgn="b"/>
                      <a:r>
                        <a:rPr lang="en-US" sz="1000" b="1" i="0" u="none" strike="noStrike">
                          <a:effectLst/>
                          <a:latin typeface="Aptos Narrow" panose="020B0004020202020204" pitchFamily="34" charset="0"/>
                        </a:rPr>
                        <a:t> Without CIS </a:t>
                      </a:r>
                    </a:p>
                  </a:txBody>
                  <a:tcPr marL="8935" marR="8935" marT="893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74951900"/>
                  </a:ext>
                </a:extLst>
              </a:tr>
              <a:tr h="235989">
                <a:tc>
                  <a:txBody>
                    <a:bodyPr/>
                    <a:lstStyle/>
                    <a:p>
                      <a:pPr algn="ctr" fontAlgn="b"/>
                      <a:r>
                        <a:rPr lang="en-US" sz="1000" b="1" i="0" u="none" strike="noStrike">
                          <a:effectLst/>
                          <a:latin typeface="Aptos Narrow" panose="020B0004020202020204" pitchFamily="34" charset="0"/>
                        </a:rPr>
                        <a:t>Medical  FFS</a:t>
                      </a:r>
                    </a:p>
                  </a:txBody>
                  <a:tcPr marL="8935" marR="8935" marT="893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ptos Narrow" panose="020B0004020202020204" pitchFamily="34" charset="0"/>
                      </a:endParaRPr>
                    </a:p>
                  </a:txBody>
                  <a:tcPr marL="8935" marR="8935" marT="893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1" i="0" u="none" strike="noStrike">
                          <a:effectLst/>
                          <a:latin typeface="Aptos Narrow" panose="020B0004020202020204" pitchFamily="34" charset="0"/>
                        </a:rPr>
                        <a:t>                           1,833,756 </a:t>
                      </a:r>
                    </a:p>
                  </a:txBody>
                  <a:tcPr marL="8935" marR="8935" marT="8935" marB="0" anchor="b">
                    <a:lnL>
                      <a:noFill/>
                    </a:lnL>
                    <a:lnR>
                      <a:noFill/>
                    </a:lnR>
                    <a:lnT>
                      <a:noFill/>
                    </a:lnT>
                    <a:lnB>
                      <a:noFill/>
                    </a:lnB>
                  </a:tcPr>
                </a:tc>
                <a:tc>
                  <a:txBody>
                    <a:bodyPr/>
                    <a:lstStyle/>
                    <a:p>
                      <a:pPr algn="ctr" fontAlgn="b"/>
                      <a:r>
                        <a:rPr lang="en-US" sz="1000" b="1" i="0" u="none" strike="noStrike">
                          <a:effectLst/>
                          <a:latin typeface="Aptos Narrow" panose="020B0004020202020204" pitchFamily="34" charset="0"/>
                        </a:rPr>
                        <a:t> </a:t>
                      </a:r>
                    </a:p>
                  </a:txBody>
                  <a:tcPr marL="8935" marR="8935" marT="893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46331846"/>
                  </a:ext>
                </a:extLst>
              </a:tr>
              <a:tr h="235989">
                <a:tc>
                  <a:txBody>
                    <a:bodyPr/>
                    <a:lstStyle/>
                    <a:p>
                      <a:pPr algn="ctr" fontAlgn="b"/>
                      <a:r>
                        <a:rPr lang="en-US" sz="1000" b="0" i="0" u="none" strike="noStrike">
                          <a:effectLst/>
                          <a:latin typeface="Aptos Narrow" panose="020B0004020202020204" pitchFamily="34" charset="0"/>
                        </a:rPr>
                        <a:t> </a:t>
                      </a:r>
                    </a:p>
                  </a:txBody>
                  <a:tcPr marL="8935" marR="8935" marT="893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ptos Narrow" panose="020B0004020202020204" pitchFamily="34" charset="0"/>
                      </a:endParaRPr>
                    </a:p>
                  </a:txBody>
                  <a:tcPr marL="8935" marR="8935" marT="8935" marB="0" anchor="b">
                    <a:lnL>
                      <a:noFill/>
                    </a:lnL>
                    <a:lnR>
                      <a:noFill/>
                    </a:lnR>
                    <a:lnT>
                      <a:noFill/>
                    </a:lnT>
                    <a:lnB>
                      <a:noFill/>
                    </a:lnB>
                  </a:tcPr>
                </a:tc>
                <a:tc>
                  <a:txBody>
                    <a:bodyPr/>
                    <a:lstStyle/>
                    <a:p>
                      <a:pPr algn="l" fontAlgn="b"/>
                      <a:endParaRPr lang="en-US" sz="1000" b="0" i="0" u="none" strike="noStrike">
                        <a:effectLst/>
                        <a:latin typeface="Aptos Narrow" panose="020B0004020202020204" pitchFamily="34" charset="0"/>
                      </a:endParaRPr>
                    </a:p>
                  </a:txBody>
                  <a:tcPr marL="8935" marR="8935" marT="8935" marB="0" anchor="b">
                    <a:lnL>
                      <a:noFill/>
                    </a:lnL>
                    <a:lnR>
                      <a:noFill/>
                    </a:lnR>
                    <a:lnT>
                      <a:noFill/>
                    </a:lnT>
                    <a:lnB>
                      <a:noFill/>
                    </a:lnB>
                  </a:tcPr>
                </a:tc>
                <a:tc>
                  <a:txBody>
                    <a:bodyPr/>
                    <a:lstStyle/>
                    <a:p>
                      <a:pPr algn="ctr" fontAlgn="b"/>
                      <a:r>
                        <a:rPr lang="en-US" sz="1000" b="1" i="0" u="none" strike="noStrike">
                          <a:effectLst/>
                          <a:latin typeface="Aptos Narrow" panose="020B0004020202020204" pitchFamily="34" charset="0"/>
                        </a:rPr>
                        <a:t> </a:t>
                      </a:r>
                    </a:p>
                  </a:txBody>
                  <a:tcPr marL="8935" marR="8935" marT="893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36089868"/>
                  </a:ext>
                </a:extLst>
              </a:tr>
              <a:tr h="213057">
                <a:tc>
                  <a:txBody>
                    <a:bodyPr/>
                    <a:lstStyle/>
                    <a:p>
                      <a:pPr algn="ctr" fontAlgn="b"/>
                      <a:r>
                        <a:rPr lang="en-US" sz="1000" b="1" i="0" u="none" strike="noStrike">
                          <a:effectLst/>
                          <a:latin typeface="Aptos Narrow" panose="020B0004020202020204" pitchFamily="34" charset="0"/>
                        </a:rPr>
                        <a:t>Medicare Reach</a:t>
                      </a:r>
                    </a:p>
                  </a:txBody>
                  <a:tcPr marL="8935" marR="8935" marT="893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1" i="0" u="none" strike="noStrike" dirty="0">
                          <a:solidFill>
                            <a:srgbClr val="C00000"/>
                          </a:solidFill>
                          <a:effectLst/>
                          <a:latin typeface="Aptos Narrow" panose="020B0004020202020204" pitchFamily="34" charset="0"/>
                        </a:rPr>
                        <a:t>                        </a:t>
                      </a:r>
                      <a:r>
                        <a:rPr lang="en-US" sz="1000" b="1" i="0" u="none" strike="noStrike" dirty="0">
                          <a:solidFill>
                            <a:schemeClr val="tx1"/>
                          </a:solidFill>
                          <a:effectLst/>
                          <a:latin typeface="Aptos Narrow" panose="020B0004020202020204" pitchFamily="34" charset="0"/>
                        </a:rPr>
                        <a:t>4,747 </a:t>
                      </a:r>
                    </a:p>
                  </a:txBody>
                  <a:tcPr marL="8935" marR="8935" marT="8935" marB="0" anchor="b">
                    <a:lnL>
                      <a:noFill/>
                    </a:lnL>
                    <a:lnR>
                      <a:noFill/>
                    </a:lnR>
                    <a:lnT>
                      <a:noFill/>
                    </a:lnT>
                    <a:lnB>
                      <a:noFill/>
                    </a:lnB>
                  </a:tcPr>
                </a:tc>
                <a:tc>
                  <a:txBody>
                    <a:bodyPr/>
                    <a:lstStyle/>
                    <a:p>
                      <a:pPr algn="l" fontAlgn="b"/>
                      <a:endParaRPr lang="en-US" sz="1000" b="1" i="0" u="none" strike="noStrike">
                        <a:effectLst/>
                        <a:latin typeface="Aptos Narrow" panose="020B0004020202020204" pitchFamily="34" charset="0"/>
                      </a:endParaRPr>
                    </a:p>
                  </a:txBody>
                  <a:tcPr marL="8935" marR="8935" marT="8935" marB="0" anchor="b">
                    <a:lnL>
                      <a:noFill/>
                    </a:lnL>
                    <a:lnR>
                      <a:noFill/>
                    </a:lnR>
                    <a:lnT>
                      <a:noFill/>
                    </a:lnT>
                    <a:lnB>
                      <a:noFill/>
                    </a:lnB>
                  </a:tcPr>
                </a:tc>
                <a:tc>
                  <a:txBody>
                    <a:bodyPr/>
                    <a:lstStyle/>
                    <a:p>
                      <a:pPr algn="ctr" fontAlgn="b"/>
                      <a:r>
                        <a:rPr lang="en-US" sz="1000" b="1" i="0" u="none" strike="noStrike">
                          <a:effectLst/>
                          <a:latin typeface="Aptos Narrow" panose="020B0004020202020204" pitchFamily="34" charset="0"/>
                        </a:rPr>
                        <a:t> Portal member months </a:t>
                      </a:r>
                    </a:p>
                  </a:txBody>
                  <a:tcPr marL="8935" marR="8935" marT="893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534500316"/>
                  </a:ext>
                </a:extLst>
              </a:tr>
              <a:tr h="235989">
                <a:tc>
                  <a:txBody>
                    <a:bodyPr/>
                    <a:lstStyle/>
                    <a:p>
                      <a:pPr algn="ctr" fontAlgn="b"/>
                      <a:r>
                        <a:rPr lang="en-US" sz="1000" b="0" i="0" u="none" strike="noStrike">
                          <a:effectLst/>
                          <a:latin typeface="Aptos Narrow" panose="020B0004020202020204" pitchFamily="34" charset="0"/>
                        </a:rPr>
                        <a:t> Rate CY 2024 </a:t>
                      </a:r>
                    </a:p>
                  </a:txBody>
                  <a:tcPr marL="8935" marR="8935" marT="893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a:effectLst/>
                          <a:latin typeface="Aptos Narrow" panose="020B0004020202020204" pitchFamily="34" charset="0"/>
                        </a:rPr>
                        <a:t>                        38.80 </a:t>
                      </a:r>
                    </a:p>
                  </a:txBody>
                  <a:tcPr marL="8935" marR="8935" marT="893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effectLst/>
                        <a:latin typeface="Aptos Narrow" panose="020B0004020202020204" pitchFamily="34" charset="0"/>
                      </a:endParaRPr>
                    </a:p>
                  </a:txBody>
                  <a:tcPr marL="8935" marR="8935" marT="8935" marB="0" anchor="b">
                    <a:lnL>
                      <a:noFill/>
                    </a:lnL>
                    <a:lnR>
                      <a:noFill/>
                    </a:lnR>
                    <a:lnT>
                      <a:noFill/>
                    </a:lnT>
                    <a:lnB>
                      <a:noFill/>
                    </a:lnB>
                  </a:tcPr>
                </a:tc>
                <a:tc>
                  <a:txBody>
                    <a:bodyPr/>
                    <a:lstStyle/>
                    <a:p>
                      <a:pPr algn="ctr" fontAlgn="b"/>
                      <a:r>
                        <a:rPr lang="en-US" sz="1000" b="1" i="0" u="none" strike="noStrike">
                          <a:effectLst/>
                          <a:latin typeface="Aptos Narrow" panose="020B0004020202020204" pitchFamily="34" charset="0"/>
                        </a:rPr>
                        <a:t>Projected rate</a:t>
                      </a:r>
                    </a:p>
                  </a:txBody>
                  <a:tcPr marL="8935" marR="8935" marT="893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0531838"/>
                  </a:ext>
                </a:extLst>
              </a:tr>
              <a:tr h="235989">
                <a:tc>
                  <a:txBody>
                    <a:bodyPr/>
                    <a:lstStyle/>
                    <a:p>
                      <a:pPr algn="ctr" fontAlgn="b"/>
                      <a:r>
                        <a:rPr lang="en-US" sz="1000" b="1" i="0" u="none" strike="noStrike">
                          <a:effectLst/>
                          <a:latin typeface="Aptos Narrow" panose="020B0004020202020204" pitchFamily="34" charset="0"/>
                        </a:rPr>
                        <a:t>Reach</a:t>
                      </a:r>
                    </a:p>
                  </a:txBody>
                  <a:tcPr marL="8935" marR="8935" marT="893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ptos Narrow" panose="020B0004020202020204" pitchFamily="34" charset="0"/>
                      </a:endParaRPr>
                    </a:p>
                  </a:txBody>
                  <a:tcPr marL="8935" marR="8935" marT="893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1" i="0" u="none" strike="noStrike">
                          <a:effectLst/>
                          <a:latin typeface="Aptos Narrow" panose="020B0004020202020204" pitchFamily="34" charset="0"/>
                        </a:rPr>
                        <a:t>                               184,184 </a:t>
                      </a:r>
                    </a:p>
                  </a:txBody>
                  <a:tcPr marL="8935" marR="8935" marT="8935" marB="0" anchor="b">
                    <a:lnL>
                      <a:noFill/>
                    </a:lnL>
                    <a:lnR>
                      <a:noFill/>
                    </a:lnR>
                    <a:lnT>
                      <a:noFill/>
                    </a:lnT>
                    <a:lnB>
                      <a:noFill/>
                    </a:lnB>
                  </a:tcPr>
                </a:tc>
                <a:tc>
                  <a:txBody>
                    <a:bodyPr/>
                    <a:lstStyle/>
                    <a:p>
                      <a:pPr algn="ctr" fontAlgn="b"/>
                      <a:r>
                        <a:rPr lang="en-US" sz="1000" b="1" i="0" u="none" strike="noStrike">
                          <a:effectLst/>
                          <a:latin typeface="Aptos Narrow" panose="020B0004020202020204" pitchFamily="34" charset="0"/>
                        </a:rPr>
                        <a:t> </a:t>
                      </a:r>
                    </a:p>
                  </a:txBody>
                  <a:tcPr marL="8935" marR="8935" marT="893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3338004"/>
                  </a:ext>
                </a:extLst>
              </a:tr>
              <a:tr h="235989">
                <a:tc>
                  <a:txBody>
                    <a:bodyPr/>
                    <a:lstStyle/>
                    <a:p>
                      <a:pPr algn="l" fontAlgn="b"/>
                      <a:r>
                        <a:rPr lang="en-US" sz="1000" b="0" i="0" u="none" strike="noStrike">
                          <a:effectLst/>
                          <a:latin typeface="Aptos Narrow" panose="020B0004020202020204" pitchFamily="34" charset="0"/>
                        </a:rPr>
                        <a:t> </a:t>
                      </a:r>
                    </a:p>
                  </a:txBody>
                  <a:tcPr marL="8935" marR="8935" marT="893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ptos Narrow" panose="020B0004020202020204" pitchFamily="34" charset="0"/>
                      </a:endParaRPr>
                    </a:p>
                  </a:txBody>
                  <a:tcPr marL="8935" marR="8935" marT="8935" marB="0" anchor="b">
                    <a:lnL>
                      <a:noFill/>
                    </a:lnL>
                    <a:lnR>
                      <a:noFill/>
                    </a:lnR>
                    <a:lnT>
                      <a:noFill/>
                    </a:lnT>
                    <a:lnB>
                      <a:noFill/>
                    </a:lnB>
                  </a:tcPr>
                </a:tc>
                <a:tc>
                  <a:txBody>
                    <a:bodyPr/>
                    <a:lstStyle/>
                    <a:p>
                      <a:pPr algn="l" fontAlgn="b"/>
                      <a:endParaRPr lang="en-US" sz="1000" b="0" i="0" u="none" strike="noStrike">
                        <a:effectLst/>
                        <a:latin typeface="Aptos Narrow" panose="020B0004020202020204" pitchFamily="34" charset="0"/>
                      </a:endParaRPr>
                    </a:p>
                  </a:txBody>
                  <a:tcPr marL="8935" marR="8935" marT="8935" marB="0" anchor="b">
                    <a:lnL>
                      <a:noFill/>
                    </a:lnL>
                    <a:lnR>
                      <a:noFill/>
                    </a:lnR>
                    <a:lnT>
                      <a:noFill/>
                    </a:lnT>
                    <a:lnB>
                      <a:noFill/>
                    </a:lnB>
                  </a:tcPr>
                </a:tc>
                <a:tc>
                  <a:txBody>
                    <a:bodyPr/>
                    <a:lstStyle/>
                    <a:p>
                      <a:pPr algn="ctr" fontAlgn="b"/>
                      <a:r>
                        <a:rPr lang="en-US" sz="1000" b="1" i="0" u="none" strike="noStrike">
                          <a:effectLst/>
                          <a:latin typeface="Aptos Narrow" panose="020B0004020202020204" pitchFamily="34" charset="0"/>
                        </a:rPr>
                        <a:t> </a:t>
                      </a:r>
                    </a:p>
                  </a:txBody>
                  <a:tcPr marL="8935" marR="8935" marT="893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933562360"/>
                  </a:ext>
                </a:extLst>
              </a:tr>
              <a:tr h="235989">
                <a:tc>
                  <a:txBody>
                    <a:bodyPr/>
                    <a:lstStyle/>
                    <a:p>
                      <a:pPr algn="ctr" fontAlgn="b"/>
                      <a:r>
                        <a:rPr lang="en-US" sz="1000" b="1" i="0" u="none" strike="noStrike">
                          <a:effectLst/>
                          <a:latin typeface="Aptos Narrow" panose="020B0004020202020204" pitchFamily="34" charset="0"/>
                        </a:rPr>
                        <a:t>Behavioral Health</a:t>
                      </a:r>
                    </a:p>
                  </a:txBody>
                  <a:tcPr marL="8935" marR="8935" marT="893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1" i="0" u="none" strike="noStrike">
                          <a:solidFill>
                            <a:srgbClr val="000000"/>
                          </a:solidFill>
                          <a:effectLst/>
                          <a:latin typeface="Aptos Narrow" panose="020B0004020202020204" pitchFamily="34" charset="0"/>
                        </a:rPr>
                        <a:t>                      12,700 </a:t>
                      </a:r>
                    </a:p>
                  </a:txBody>
                  <a:tcPr marL="8935" marR="8935" marT="8935" marB="0" anchor="b">
                    <a:lnL>
                      <a:noFill/>
                    </a:lnL>
                    <a:lnR>
                      <a:noFill/>
                    </a:lnR>
                    <a:lnT>
                      <a:noFill/>
                    </a:lnT>
                    <a:lnB>
                      <a:noFill/>
                    </a:lnB>
                  </a:tcPr>
                </a:tc>
                <a:tc>
                  <a:txBody>
                    <a:bodyPr/>
                    <a:lstStyle/>
                    <a:p>
                      <a:pPr algn="l" fontAlgn="b"/>
                      <a:endParaRPr lang="en-US" sz="1000" b="0" i="0" u="none" strike="noStrike">
                        <a:effectLst/>
                        <a:latin typeface="Aptos Narrow" panose="020B0004020202020204" pitchFamily="34" charset="0"/>
                      </a:endParaRPr>
                    </a:p>
                  </a:txBody>
                  <a:tcPr marL="8935" marR="8935" marT="8935" marB="0" anchor="b">
                    <a:lnL>
                      <a:noFill/>
                    </a:lnL>
                    <a:lnR>
                      <a:noFill/>
                    </a:lnR>
                    <a:lnT>
                      <a:noFill/>
                    </a:lnT>
                    <a:lnB>
                      <a:noFill/>
                    </a:lnB>
                  </a:tcPr>
                </a:tc>
                <a:tc>
                  <a:txBody>
                    <a:bodyPr/>
                    <a:lstStyle/>
                    <a:p>
                      <a:pPr algn="ctr" fontAlgn="b"/>
                      <a:r>
                        <a:rPr lang="en-US" sz="1000" b="1" i="0" u="none" strike="noStrike">
                          <a:effectLst/>
                          <a:latin typeface="Aptos Narrow" panose="020B0004020202020204" pitchFamily="34" charset="0"/>
                        </a:rPr>
                        <a:t> </a:t>
                      </a:r>
                    </a:p>
                  </a:txBody>
                  <a:tcPr marL="8935" marR="8935" marT="893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0293801"/>
                  </a:ext>
                </a:extLst>
              </a:tr>
              <a:tr h="247787">
                <a:tc>
                  <a:txBody>
                    <a:bodyPr/>
                    <a:lstStyle/>
                    <a:p>
                      <a:pPr algn="ctr" fontAlgn="b"/>
                      <a:r>
                        <a:rPr lang="en-US" sz="1000" b="0" i="0" u="none" strike="noStrike">
                          <a:effectLst/>
                          <a:latin typeface="Aptos Narrow" panose="020B0004020202020204" pitchFamily="34" charset="0"/>
                        </a:rPr>
                        <a:t>Rate CY 2024</a:t>
                      </a:r>
                    </a:p>
                  </a:txBody>
                  <a:tcPr marL="8935" marR="8935" marT="893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a:effectLst/>
                          <a:latin typeface="Aptos Narrow" panose="020B0004020202020204" pitchFamily="34" charset="0"/>
                        </a:rPr>
                        <a:t>                            241 </a:t>
                      </a:r>
                    </a:p>
                  </a:txBody>
                  <a:tcPr marL="8935" marR="8935" marT="893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effectLst/>
                        <a:latin typeface="Aptos Narrow" panose="020B0004020202020204" pitchFamily="34" charset="0"/>
                      </a:endParaRPr>
                    </a:p>
                  </a:txBody>
                  <a:tcPr marL="8935" marR="8935" marT="8935" marB="0" anchor="b">
                    <a:lnL>
                      <a:noFill/>
                    </a:lnL>
                    <a:lnR>
                      <a:noFill/>
                    </a:lnR>
                    <a:lnT>
                      <a:noFill/>
                    </a:lnT>
                    <a:lnB>
                      <a:noFill/>
                    </a:lnB>
                  </a:tcPr>
                </a:tc>
                <a:tc>
                  <a:txBody>
                    <a:bodyPr/>
                    <a:lstStyle/>
                    <a:p>
                      <a:pPr algn="ctr" fontAlgn="b"/>
                      <a:r>
                        <a:rPr lang="en-US" sz="1000" b="1" i="0" u="none" strike="noStrike">
                          <a:effectLst/>
                          <a:latin typeface="Aptos Narrow" panose="020B0004020202020204" pitchFamily="34" charset="0"/>
                        </a:rPr>
                        <a:t> Without CIS </a:t>
                      </a:r>
                    </a:p>
                  </a:txBody>
                  <a:tcPr marL="8935" marR="8935" marT="893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69395349"/>
                  </a:ext>
                </a:extLst>
              </a:tr>
              <a:tr h="247787">
                <a:tc>
                  <a:txBody>
                    <a:bodyPr/>
                    <a:lstStyle/>
                    <a:p>
                      <a:pPr algn="ctr" fontAlgn="b"/>
                      <a:r>
                        <a:rPr lang="en-US" sz="1000" b="1" i="0" u="none" strike="noStrike">
                          <a:effectLst/>
                          <a:latin typeface="Aptos Narrow" panose="020B0004020202020204" pitchFamily="34" charset="0"/>
                        </a:rPr>
                        <a:t>BH FFS</a:t>
                      </a:r>
                    </a:p>
                  </a:txBody>
                  <a:tcPr marL="8935" marR="8935" marT="893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ptos Narrow" panose="020B0004020202020204" pitchFamily="34" charset="0"/>
                      </a:endParaRPr>
                    </a:p>
                  </a:txBody>
                  <a:tcPr marL="8935" marR="8935" marT="893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1" i="0" u="none" strike="noStrike">
                          <a:effectLst/>
                          <a:latin typeface="Aptos Narrow" panose="020B0004020202020204" pitchFamily="34" charset="0"/>
                        </a:rPr>
                        <a:t>                           3,060,700 </a:t>
                      </a:r>
                    </a:p>
                  </a:txBody>
                  <a:tcPr marL="8935" marR="8935" marT="8935" marB="0" anchor="b">
                    <a:lnL>
                      <a:noFill/>
                    </a:lnL>
                    <a:lnR>
                      <a:noFill/>
                    </a:lnR>
                    <a:lnT>
                      <a:noFill/>
                    </a:lnT>
                    <a:lnB>
                      <a:noFill/>
                    </a:lnB>
                  </a:tcPr>
                </a:tc>
                <a:tc>
                  <a:txBody>
                    <a:bodyPr/>
                    <a:lstStyle/>
                    <a:p>
                      <a:pPr algn="ctr" fontAlgn="b"/>
                      <a:r>
                        <a:rPr lang="en-US" sz="1000" b="1" i="0" u="none" strike="noStrike">
                          <a:effectLst/>
                          <a:latin typeface="Aptos Narrow" panose="020B0004020202020204" pitchFamily="34" charset="0"/>
                        </a:rPr>
                        <a:t> </a:t>
                      </a:r>
                    </a:p>
                  </a:txBody>
                  <a:tcPr marL="8935" marR="8935" marT="893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84288872"/>
                  </a:ext>
                </a:extLst>
              </a:tr>
              <a:tr h="235989">
                <a:tc>
                  <a:txBody>
                    <a:bodyPr/>
                    <a:lstStyle/>
                    <a:p>
                      <a:pPr algn="ctr" fontAlgn="b"/>
                      <a:r>
                        <a:rPr lang="en-US" sz="1000" b="1" i="0" u="none" strike="noStrike">
                          <a:effectLst/>
                          <a:latin typeface="Aptos Narrow" panose="020B0004020202020204" pitchFamily="34" charset="0"/>
                        </a:rPr>
                        <a:t> </a:t>
                      </a:r>
                    </a:p>
                  </a:txBody>
                  <a:tcPr marL="8935" marR="8935" marT="893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ptos Narrow" panose="020B0004020202020204" pitchFamily="34" charset="0"/>
                      </a:endParaRPr>
                    </a:p>
                  </a:txBody>
                  <a:tcPr marL="8935" marR="8935" marT="8935" marB="0" anchor="b">
                    <a:lnL>
                      <a:noFill/>
                    </a:lnL>
                    <a:lnR>
                      <a:noFill/>
                    </a:lnR>
                    <a:lnT>
                      <a:noFill/>
                    </a:lnT>
                    <a:lnB>
                      <a:noFill/>
                    </a:lnB>
                  </a:tcPr>
                </a:tc>
                <a:tc>
                  <a:txBody>
                    <a:bodyPr/>
                    <a:lstStyle/>
                    <a:p>
                      <a:pPr algn="l" fontAlgn="b"/>
                      <a:endParaRPr lang="en-US" sz="1000" b="0" i="0" u="none" strike="noStrike">
                        <a:effectLst/>
                        <a:latin typeface="Aptos Narrow" panose="020B0004020202020204" pitchFamily="34" charset="0"/>
                      </a:endParaRPr>
                    </a:p>
                  </a:txBody>
                  <a:tcPr marL="8935" marR="8935" marT="8935" marB="0" anchor="b">
                    <a:lnL>
                      <a:noFill/>
                    </a:lnL>
                    <a:lnR>
                      <a:noFill/>
                    </a:lnR>
                    <a:lnT>
                      <a:noFill/>
                    </a:lnT>
                    <a:lnB>
                      <a:noFill/>
                    </a:lnB>
                  </a:tcPr>
                </a:tc>
                <a:tc>
                  <a:txBody>
                    <a:bodyPr/>
                    <a:lstStyle/>
                    <a:p>
                      <a:pPr algn="ctr" fontAlgn="b"/>
                      <a:r>
                        <a:rPr lang="en-US" sz="1000" b="1" i="0" u="none" strike="noStrike">
                          <a:effectLst/>
                          <a:latin typeface="Aptos Narrow" panose="020B0004020202020204" pitchFamily="34" charset="0"/>
                        </a:rPr>
                        <a:t> </a:t>
                      </a:r>
                    </a:p>
                  </a:txBody>
                  <a:tcPr marL="8935" marR="8935" marT="893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216701677"/>
                  </a:ext>
                </a:extLst>
              </a:tr>
              <a:tr h="235989">
                <a:tc>
                  <a:txBody>
                    <a:bodyPr/>
                    <a:lstStyle/>
                    <a:p>
                      <a:pPr algn="ctr" fontAlgn="b"/>
                      <a:r>
                        <a:rPr lang="en-US" sz="1000" b="1" i="0" u="none" strike="noStrike">
                          <a:effectLst/>
                          <a:latin typeface="Aptos Narrow" panose="020B0004020202020204" pitchFamily="34" charset="0"/>
                        </a:rPr>
                        <a:t>Tier </a:t>
                      </a:r>
                    </a:p>
                  </a:txBody>
                  <a:tcPr marL="8935" marR="8935" marT="893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1" i="0" u="none" strike="noStrike" dirty="0">
                          <a:solidFill>
                            <a:srgbClr val="00B050"/>
                          </a:solidFill>
                          <a:effectLst/>
                          <a:latin typeface="Aptos Narrow" panose="020B0004020202020204" pitchFamily="34" charset="0"/>
                        </a:rPr>
                        <a:t>                      </a:t>
                      </a:r>
                      <a:r>
                        <a:rPr lang="en-US" sz="1000" b="1" i="0" u="none" strike="noStrike" dirty="0">
                          <a:solidFill>
                            <a:schemeClr val="tx1"/>
                          </a:solidFill>
                          <a:effectLst/>
                          <a:latin typeface="Aptos Narrow" panose="020B0004020202020204" pitchFamily="34" charset="0"/>
                        </a:rPr>
                        <a:t>17,640 </a:t>
                      </a:r>
                    </a:p>
                  </a:txBody>
                  <a:tcPr marL="8935" marR="8935" marT="8935" marB="0" anchor="b">
                    <a:lnL>
                      <a:noFill/>
                    </a:lnL>
                    <a:lnR>
                      <a:noFill/>
                    </a:lnR>
                    <a:lnT>
                      <a:noFill/>
                    </a:lnT>
                    <a:lnB>
                      <a:noFill/>
                    </a:lnB>
                  </a:tcPr>
                </a:tc>
                <a:tc>
                  <a:txBody>
                    <a:bodyPr/>
                    <a:lstStyle/>
                    <a:p>
                      <a:pPr algn="l" fontAlgn="b"/>
                      <a:endParaRPr lang="en-US" sz="1000" b="1" i="0" u="none" strike="noStrike">
                        <a:effectLst/>
                        <a:latin typeface="Aptos Narrow" panose="020B0004020202020204" pitchFamily="34" charset="0"/>
                      </a:endParaRPr>
                    </a:p>
                  </a:txBody>
                  <a:tcPr marL="8935" marR="8935" marT="8935" marB="0" anchor="b">
                    <a:lnL>
                      <a:noFill/>
                    </a:lnL>
                    <a:lnR>
                      <a:noFill/>
                    </a:lnR>
                    <a:lnT>
                      <a:noFill/>
                    </a:lnT>
                    <a:lnB>
                      <a:noFill/>
                    </a:lnB>
                  </a:tcPr>
                </a:tc>
                <a:tc>
                  <a:txBody>
                    <a:bodyPr/>
                    <a:lstStyle/>
                    <a:p>
                      <a:pPr algn="ctr" fontAlgn="b"/>
                      <a:r>
                        <a:rPr lang="en-US" sz="1000" b="1" i="0" u="none" strike="noStrike">
                          <a:effectLst/>
                          <a:latin typeface="Aptos Narrow" panose="020B0004020202020204" pitchFamily="34" charset="0"/>
                        </a:rPr>
                        <a:t> </a:t>
                      </a:r>
                    </a:p>
                  </a:txBody>
                  <a:tcPr marL="8935" marR="8935" marT="893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955788487"/>
                  </a:ext>
                </a:extLst>
              </a:tr>
              <a:tr h="247787">
                <a:tc>
                  <a:txBody>
                    <a:bodyPr/>
                    <a:lstStyle/>
                    <a:p>
                      <a:pPr algn="ctr" fontAlgn="b"/>
                      <a:r>
                        <a:rPr lang="en-US" sz="1000" b="0" i="0" u="none" strike="noStrike">
                          <a:effectLst/>
                          <a:latin typeface="Aptos Narrow" panose="020B0004020202020204" pitchFamily="34" charset="0"/>
                        </a:rPr>
                        <a:t>Rate CY 2024</a:t>
                      </a:r>
                    </a:p>
                  </a:txBody>
                  <a:tcPr marL="8935" marR="8935" marT="893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a:effectLst/>
                          <a:latin typeface="Aptos Narrow" panose="020B0004020202020204" pitchFamily="34" charset="0"/>
                        </a:rPr>
                        <a:t>                        10.43 </a:t>
                      </a:r>
                    </a:p>
                  </a:txBody>
                  <a:tcPr marL="8935" marR="8935" marT="893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effectLst/>
                        <a:latin typeface="Aptos Narrow" panose="020B0004020202020204" pitchFamily="34" charset="0"/>
                      </a:endParaRPr>
                    </a:p>
                  </a:txBody>
                  <a:tcPr marL="8935" marR="8935" marT="8935" marB="0" anchor="b">
                    <a:lnL>
                      <a:noFill/>
                    </a:lnL>
                    <a:lnR>
                      <a:noFill/>
                    </a:lnR>
                    <a:lnT>
                      <a:noFill/>
                    </a:lnT>
                    <a:lnB>
                      <a:noFill/>
                    </a:lnB>
                  </a:tcPr>
                </a:tc>
                <a:tc>
                  <a:txBody>
                    <a:bodyPr/>
                    <a:lstStyle/>
                    <a:p>
                      <a:pPr algn="ctr" fontAlgn="b"/>
                      <a:r>
                        <a:rPr lang="en-US" sz="1000" b="1" i="0" u="none" strike="noStrike">
                          <a:effectLst/>
                          <a:latin typeface="Aptos Narrow" panose="020B0004020202020204" pitchFamily="34" charset="0"/>
                        </a:rPr>
                        <a:t>Projected rate</a:t>
                      </a:r>
                    </a:p>
                  </a:txBody>
                  <a:tcPr marL="8935" marR="8935" marT="893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442287068"/>
                  </a:ext>
                </a:extLst>
              </a:tr>
              <a:tr h="247787">
                <a:tc>
                  <a:txBody>
                    <a:bodyPr/>
                    <a:lstStyle/>
                    <a:p>
                      <a:pPr algn="l" fontAlgn="b"/>
                      <a:r>
                        <a:rPr lang="en-US" sz="1000" b="0" i="0" u="none" strike="noStrike">
                          <a:effectLst/>
                          <a:latin typeface="Aptos Narrow" panose="020B0004020202020204" pitchFamily="34" charset="0"/>
                        </a:rPr>
                        <a:t> </a:t>
                      </a:r>
                    </a:p>
                  </a:txBody>
                  <a:tcPr marL="8935" marR="8935" marT="893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ptos Narrow" panose="020B0004020202020204" pitchFamily="34" charset="0"/>
                      </a:endParaRPr>
                    </a:p>
                  </a:txBody>
                  <a:tcPr marL="8935" marR="8935" marT="893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1" i="0" u="none" strike="noStrike">
                          <a:effectLst/>
                          <a:latin typeface="Aptos Narrow" panose="020B0004020202020204" pitchFamily="34" charset="0"/>
                        </a:rPr>
                        <a:t>                               183,985 </a:t>
                      </a:r>
                    </a:p>
                  </a:txBody>
                  <a:tcPr marL="8935" marR="8935" marT="8935" marB="0" anchor="b">
                    <a:lnL>
                      <a:noFill/>
                    </a:lnL>
                    <a:lnR>
                      <a:noFill/>
                    </a:lnR>
                    <a:lnT>
                      <a:noFill/>
                    </a:lnT>
                    <a:lnB>
                      <a:noFill/>
                    </a:lnB>
                  </a:tcPr>
                </a:tc>
                <a:tc>
                  <a:txBody>
                    <a:bodyPr/>
                    <a:lstStyle/>
                    <a:p>
                      <a:pPr algn="ctr" fontAlgn="b"/>
                      <a:r>
                        <a:rPr lang="en-US" sz="1000" b="1" i="0" u="none" strike="noStrike">
                          <a:effectLst/>
                          <a:latin typeface="Aptos Narrow" panose="020B0004020202020204" pitchFamily="34" charset="0"/>
                        </a:rPr>
                        <a:t> </a:t>
                      </a:r>
                    </a:p>
                  </a:txBody>
                  <a:tcPr marL="8935" marR="8935" marT="893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70167460"/>
                  </a:ext>
                </a:extLst>
              </a:tr>
              <a:tr h="247787">
                <a:tc>
                  <a:txBody>
                    <a:bodyPr/>
                    <a:lstStyle/>
                    <a:p>
                      <a:pPr algn="l" fontAlgn="b"/>
                      <a:r>
                        <a:rPr lang="en-US" sz="1000" b="0" i="0" u="none" strike="noStrike">
                          <a:effectLst/>
                          <a:latin typeface="Aptos Narrow" panose="020B0004020202020204" pitchFamily="34" charset="0"/>
                        </a:rPr>
                        <a:t> </a:t>
                      </a:r>
                    </a:p>
                  </a:txBody>
                  <a:tcPr marL="8935" marR="8935" marT="893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ptos Narrow" panose="020B0004020202020204" pitchFamily="34" charset="0"/>
                      </a:endParaRPr>
                    </a:p>
                  </a:txBody>
                  <a:tcPr marL="8935" marR="8935" marT="8935" marB="0" anchor="b">
                    <a:lnL>
                      <a:noFill/>
                    </a:lnL>
                    <a:lnR>
                      <a:noFill/>
                    </a:lnR>
                    <a:lnT>
                      <a:noFill/>
                    </a:lnT>
                    <a:lnB>
                      <a:noFill/>
                    </a:lnB>
                  </a:tcPr>
                </a:tc>
                <a:tc>
                  <a:txBody>
                    <a:bodyPr/>
                    <a:lstStyle/>
                    <a:p>
                      <a:pPr algn="l" fontAlgn="b"/>
                      <a:endParaRPr lang="en-US" sz="1000" b="0" i="0" u="none" strike="noStrike">
                        <a:effectLst/>
                        <a:latin typeface="Aptos Narrow" panose="020B0004020202020204" pitchFamily="34" charset="0"/>
                      </a:endParaRPr>
                    </a:p>
                  </a:txBody>
                  <a:tcPr marL="8935" marR="8935" marT="893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000" b="1" i="0" u="none" strike="noStrike">
                          <a:effectLst/>
                          <a:latin typeface="Aptos Narrow" panose="020B0004020202020204" pitchFamily="34" charset="0"/>
                        </a:rPr>
                        <a:t> </a:t>
                      </a:r>
                    </a:p>
                  </a:txBody>
                  <a:tcPr marL="8935" marR="8935" marT="893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114401849"/>
                  </a:ext>
                </a:extLst>
              </a:tr>
              <a:tr h="247787">
                <a:tc>
                  <a:txBody>
                    <a:bodyPr/>
                    <a:lstStyle/>
                    <a:p>
                      <a:pPr algn="ctr" fontAlgn="b"/>
                      <a:r>
                        <a:rPr lang="en-US" sz="1000" b="1" i="0" u="none" strike="noStrike">
                          <a:effectLst/>
                          <a:latin typeface="Aptos Narrow" panose="020B0004020202020204" pitchFamily="34" charset="0"/>
                        </a:rPr>
                        <a:t>Total Patient Service Revenue</a:t>
                      </a:r>
                    </a:p>
                  </a:txBody>
                  <a:tcPr marL="8935" marR="8935" marT="893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ptos Narrow" panose="020B0004020202020204" pitchFamily="34" charset="0"/>
                      </a:endParaRPr>
                    </a:p>
                  </a:txBody>
                  <a:tcPr marL="8935" marR="8935" marT="893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1000" b="1" i="0" u="none" strike="noStrike" dirty="0">
                          <a:solidFill>
                            <a:srgbClr val="00B0F0"/>
                          </a:solidFill>
                          <a:effectLst/>
                          <a:latin typeface="Aptos Narrow" panose="020B0004020202020204" pitchFamily="34" charset="0"/>
                        </a:rPr>
                        <a:t>                           6,938,425 </a:t>
                      </a:r>
                    </a:p>
                  </a:txBody>
                  <a:tcPr marL="8935" marR="8935" marT="893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1" i="0" u="none" strike="noStrike">
                          <a:effectLst/>
                          <a:latin typeface="Aptos Narrow" panose="020B0004020202020204" pitchFamily="34" charset="0"/>
                        </a:rPr>
                        <a:t> </a:t>
                      </a:r>
                    </a:p>
                  </a:txBody>
                  <a:tcPr marL="8935" marR="8935" marT="893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53806727"/>
                  </a:ext>
                </a:extLst>
              </a:tr>
              <a:tr h="247787">
                <a:tc>
                  <a:txBody>
                    <a:bodyPr/>
                    <a:lstStyle/>
                    <a:p>
                      <a:pPr algn="l" fontAlgn="b"/>
                      <a:r>
                        <a:rPr lang="en-US" sz="1000" b="0" i="0" u="none" strike="noStrike">
                          <a:effectLst/>
                          <a:latin typeface="Aptos Narrow" panose="020B0004020202020204" pitchFamily="34" charset="0"/>
                        </a:rPr>
                        <a:t> </a:t>
                      </a:r>
                    </a:p>
                  </a:txBody>
                  <a:tcPr marL="8935" marR="8935" marT="893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ptos Narrow" panose="020B0004020202020204" pitchFamily="34" charset="0"/>
                        </a:rPr>
                        <a:t> </a:t>
                      </a:r>
                    </a:p>
                  </a:txBody>
                  <a:tcPr marL="8935" marR="8935" marT="893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ptos Narrow" panose="020B0004020202020204" pitchFamily="34" charset="0"/>
                        </a:rPr>
                        <a:t> </a:t>
                      </a:r>
                    </a:p>
                  </a:txBody>
                  <a:tcPr marL="8935" marR="8935" marT="893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1" i="0" u="none" strike="noStrike" dirty="0">
                          <a:effectLst/>
                          <a:latin typeface="Aptos Narrow" panose="020B0004020202020204" pitchFamily="34" charset="0"/>
                        </a:rPr>
                        <a:t> </a:t>
                      </a:r>
                    </a:p>
                  </a:txBody>
                  <a:tcPr marL="8935" marR="8935" marT="893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004937"/>
                  </a:ext>
                </a:extLst>
              </a:tr>
            </a:tbl>
          </a:graphicData>
        </a:graphic>
      </p:graphicFrame>
    </p:spTree>
    <p:extLst>
      <p:ext uri="{BB962C8B-B14F-4D97-AF65-F5344CB8AC3E}">
        <p14:creationId xmlns:p14="http://schemas.microsoft.com/office/powerpoint/2010/main" val="1981990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729B583-9E9E-409F-A5DE-0D8440EFD552}"/>
              </a:ext>
            </a:extLst>
          </p:cNvPr>
          <p:cNvSpPr txBox="1"/>
          <p:nvPr/>
        </p:nvSpPr>
        <p:spPr>
          <a:xfrm>
            <a:off x="2059806" y="209979"/>
            <a:ext cx="7086600" cy="6504858"/>
          </a:xfrm>
          <a:prstGeom prst="rect">
            <a:avLst/>
          </a:prstGeom>
          <a:noFill/>
        </p:spPr>
        <p:txBody>
          <a:bodyPr wrap="square">
            <a:spAutoFit/>
          </a:bodyPr>
          <a:lstStyle/>
          <a:p>
            <a:pPr marL="0" marR="0" algn="ctr">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Patient Service Revenue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Medical Service Volume Assumptions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Two MD’s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Our CMO, Dr. Lisa Jones,  was hired </a:t>
            </a:r>
            <a:r>
              <a:rPr lang="en-US" sz="1400" dirty="0">
                <a:latin typeface="Calibri" panose="020F0502020204030204" pitchFamily="34" charset="0"/>
                <a:ea typeface="Calibri" panose="020F0502020204030204" pitchFamily="34" charset="0"/>
                <a:cs typeface="Times New Roman" panose="02020603050405020304" pitchFamily="18" charset="0"/>
              </a:rPr>
              <a:t>September </a:t>
            </a:r>
            <a:r>
              <a:rPr lang="en-US" sz="1400" dirty="0">
                <a:effectLst/>
                <a:latin typeface="Calibri" panose="020F0502020204030204" pitchFamily="34" charset="0"/>
                <a:ea typeface="Calibri" panose="020F0502020204030204" pitchFamily="34" charset="0"/>
                <a:cs typeface="Times New Roman" panose="02020603050405020304" pitchFamily="18" charset="0"/>
              </a:rPr>
              <a:t>2022. Eighty percent of </a:t>
            </a:r>
            <a:r>
              <a:rPr lang="en-US" sz="1400" dirty="0">
                <a:latin typeface="Calibri" panose="020F0502020204030204" pitchFamily="34" charset="0"/>
                <a:ea typeface="Calibri" panose="020F0502020204030204" pitchFamily="34" charset="0"/>
                <a:cs typeface="Times New Roman" panose="02020603050405020304" pitchFamily="18" charset="0"/>
              </a:rPr>
              <a:t>her </a:t>
            </a:r>
            <a:r>
              <a:rPr lang="en-US" sz="1400" dirty="0">
                <a:effectLst/>
                <a:latin typeface="Calibri" panose="020F0502020204030204" pitchFamily="34" charset="0"/>
                <a:ea typeface="Calibri" panose="020F0502020204030204" pitchFamily="34" charset="0"/>
                <a:cs typeface="Times New Roman" panose="02020603050405020304" pitchFamily="18" charset="0"/>
              </a:rPr>
              <a:t>time is dedicated to administrative functions. The FY 2025 budget assumes 20% of her time will be dedicated to patient care activity and assumes the CMO will perform </a:t>
            </a:r>
            <a:r>
              <a:rPr lang="en-US" sz="1400" dirty="0">
                <a:latin typeface="Calibri" panose="020F0502020204030204" pitchFamily="34" charset="0"/>
                <a:ea typeface="Calibri" panose="020F0502020204030204" pitchFamily="34" charset="0"/>
                <a:cs typeface="Times New Roman" panose="02020603050405020304" pitchFamily="18" charset="0"/>
              </a:rPr>
              <a:t>500</a:t>
            </a:r>
            <a:r>
              <a:rPr lang="en-US" sz="1400" dirty="0">
                <a:effectLst/>
                <a:latin typeface="Calibri" panose="020F0502020204030204" pitchFamily="34" charset="0"/>
                <a:ea typeface="Calibri" panose="020F0502020204030204" pitchFamily="34" charset="0"/>
                <a:cs typeface="Times New Roman" panose="02020603050405020304" pitchFamily="18" charset="0"/>
              </a:rPr>
              <a:t> visits. </a:t>
            </a:r>
          </a:p>
          <a:p>
            <a:pPr marL="0" marR="0">
              <a:lnSpc>
                <a:spcPct val="107000"/>
              </a:lnSpc>
              <a:spcBef>
                <a:spcPts val="0"/>
              </a:spcBef>
              <a:spcAft>
                <a:spcPts val="800"/>
              </a:spcAft>
            </a:pPr>
            <a:r>
              <a:rPr lang="en-US" sz="1400" dirty="0">
                <a:latin typeface="Calibri" panose="020F0502020204030204" pitchFamily="34" charset="0"/>
                <a:ea typeface="Calibri" panose="020F0502020204030204" pitchFamily="34" charset="0"/>
                <a:cs typeface="Times New Roman" panose="02020603050405020304" pitchFamily="18" charset="0"/>
              </a:rPr>
              <a:t>Our long-standing MAT MD, Dr Lisa Zandonella-Huhta has scaled back her hours and  is assumed to treat a volume of 700 MAT visits.</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No new MD volume related to a new MD hire is assumed in the FY 2024 budget. </a:t>
            </a:r>
          </a:p>
          <a:p>
            <a:pPr marL="0" marR="0" lvl="0" indent="0" algn="l" defTabSz="914400" rtl="0" eaLnBrk="1" fontAlgn="auto" latinLnBrk="0" hangingPunct="1">
              <a:lnSpc>
                <a:spcPct val="107000"/>
              </a:lnSpc>
              <a:spcBef>
                <a:spcPts val="0"/>
              </a:spcBef>
              <a:spcAft>
                <a:spcPts val="800"/>
              </a:spcAft>
              <a:buClrTx/>
              <a:buSzTx/>
              <a:buFontTx/>
              <a:buNone/>
              <a:tabLst/>
              <a:defRPr/>
            </a:pPr>
            <a:r>
              <a:rPr lang="en-US" sz="1400" b="1" dirty="0">
                <a:effectLst/>
                <a:latin typeface="Calibri" panose="020F0502020204030204" pitchFamily="34" charset="0"/>
                <a:ea typeface="Calibri" panose="020F0502020204030204" pitchFamily="34" charset="0"/>
                <a:cs typeface="Times New Roman" panose="02020603050405020304" pitchFamily="18" charset="0"/>
              </a:rPr>
              <a:t>Five Mid levels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The budget </a:t>
            </a:r>
            <a:r>
              <a:rPr lang="en-US" sz="1400" dirty="0">
                <a:latin typeface="Calibri" panose="020F0502020204030204" pitchFamily="34" charset="0"/>
                <a:ea typeface="Calibri" panose="020F0502020204030204" pitchFamily="34" charset="0"/>
                <a:cs typeface="Times New Roman" panose="02020603050405020304" pitchFamily="18" charset="0"/>
              </a:rPr>
              <a:t>includes volumes related to five medical mid levels. Two new Medical NPs were recruited in FY 2023.  T</a:t>
            </a:r>
            <a:r>
              <a:rPr lang="en-US" sz="1400" dirty="0">
                <a:effectLst/>
                <a:latin typeface="Calibri" panose="020F0502020204030204" pitchFamily="34" charset="0"/>
                <a:ea typeface="Calibri" panose="020F0502020204030204" pitchFamily="34" charset="0"/>
                <a:cs typeface="Times New Roman" panose="02020603050405020304" pitchFamily="18" charset="0"/>
              </a:rPr>
              <a:t>he 2025 budget </a:t>
            </a:r>
            <a:r>
              <a:rPr lang="en-US" sz="1400" dirty="0">
                <a:latin typeface="Calibri" panose="020F0502020204030204" pitchFamily="34" charset="0"/>
                <a:ea typeface="Calibri" panose="020F0502020204030204" pitchFamily="34" charset="0"/>
                <a:cs typeface="Times New Roman" panose="02020603050405020304" pitchFamily="18" charset="0"/>
              </a:rPr>
              <a:t>includes three experienced </a:t>
            </a:r>
            <a:r>
              <a:rPr lang="en-US" sz="1400" dirty="0">
                <a:effectLst/>
                <a:latin typeface="Calibri" panose="020F0502020204030204" pitchFamily="34" charset="0"/>
                <a:ea typeface="Calibri" panose="020F0502020204030204" pitchFamily="34" charset="0"/>
                <a:cs typeface="Times New Roman" panose="02020603050405020304" pitchFamily="18" charset="0"/>
              </a:rPr>
              <a:t>full time midlevel providers with budgeted visits of 1,900 visits per provider. Two of the mid levels </a:t>
            </a:r>
            <a:r>
              <a:rPr lang="en-US" sz="1400" dirty="0">
                <a:latin typeface="Calibri" panose="020F0502020204030204" pitchFamily="34" charset="0"/>
                <a:ea typeface="Calibri" panose="020F0502020204030204" pitchFamily="34" charset="0"/>
                <a:cs typeface="Times New Roman" panose="02020603050405020304" pitchFamily="18" charset="0"/>
              </a:rPr>
              <a:t>will be out of office for 2  and 6 months respectively and their expected volume is adjusted accordingly. </a:t>
            </a:r>
            <a:r>
              <a:rPr lang="en-US" sz="1400" dirty="0">
                <a:effectLst/>
                <a:latin typeface="Calibri" panose="020F0502020204030204" pitchFamily="34" charset="0"/>
                <a:ea typeface="Calibri" panose="020F0502020204030204" pitchFamily="34" charset="0"/>
                <a:cs typeface="Times New Roman" panose="02020603050405020304" pitchFamily="18" charset="0"/>
              </a:rPr>
              <a:t>The incentive program will compensate for volume achieved more than the budgeted goals. Total midlevel budgeted volume assumed for the year is 8,407.</a:t>
            </a:r>
          </a:p>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r>
              <a:rPr lang="en-US" sz="1400" b="1" dirty="0">
                <a:effectLst/>
                <a:latin typeface="Calibri" panose="020F0502020204030204" pitchFamily="34" charset="0"/>
                <a:ea typeface="Calibri" panose="020F0502020204030204" pitchFamily="34" charset="0"/>
                <a:cs typeface="Times New Roman" panose="02020603050405020304" pitchFamily="18" charset="0"/>
              </a:rPr>
              <a:t>Behavioral Health</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The budget assumes 11 total behavioral health providers comprised of: 1 full time psychiatrist completing 1,600 visits; 3 full time Psych NP’s </a:t>
            </a:r>
            <a:r>
              <a:rPr lang="en-US" sz="1400" dirty="0">
                <a:latin typeface="Calibri" panose="020F0502020204030204" pitchFamily="34" charset="0"/>
                <a:ea typeface="Calibri" panose="020F0502020204030204" pitchFamily="34" charset="0"/>
                <a:cs typeface="Times New Roman" panose="02020603050405020304" pitchFamily="18" charset="0"/>
              </a:rPr>
              <a:t>with one NP budgeted at 1,600</a:t>
            </a:r>
            <a:r>
              <a:rPr lang="en-US" sz="1400" dirty="0">
                <a:effectLst/>
                <a:latin typeface="Calibri" panose="020F0502020204030204" pitchFamily="34" charset="0"/>
                <a:ea typeface="Calibri" panose="020F0502020204030204" pitchFamily="34" charset="0"/>
                <a:cs typeface="Times New Roman" panose="02020603050405020304" pitchFamily="18" charset="0"/>
              </a:rPr>
              <a:t> visits and two newer Psych NP’s budgeted at 1,200 each; 6 full time therapists with volume targets of 1,250 visits </a:t>
            </a:r>
            <a:r>
              <a:rPr lang="en-US" sz="1400" dirty="0">
                <a:latin typeface="Calibri" panose="020F0502020204030204" pitchFamily="34" charset="0"/>
                <a:ea typeface="Calibri" panose="020F0502020204030204" pitchFamily="34" charset="0"/>
                <a:cs typeface="Times New Roman" panose="02020603050405020304" pitchFamily="18" charset="0"/>
              </a:rPr>
              <a:t>for 3</a:t>
            </a:r>
            <a:r>
              <a:rPr lang="en-US" sz="1400" dirty="0">
                <a:effectLst/>
                <a:latin typeface="Calibri" panose="020F0502020204030204" pitchFamily="34" charset="0"/>
                <a:ea typeface="Calibri" panose="020F0502020204030204" pitchFamily="34" charset="0"/>
                <a:cs typeface="Times New Roman" panose="02020603050405020304" pitchFamily="18" charset="0"/>
              </a:rPr>
              <a:t> of the therapists</a:t>
            </a:r>
            <a:r>
              <a:rPr lang="en-US" sz="1400" dirty="0">
                <a:latin typeface="Calibri" panose="020F0502020204030204" pitchFamily="34" charset="0"/>
                <a:ea typeface="Calibri" panose="020F0502020204030204" pitchFamily="34" charset="0"/>
                <a:cs typeface="Times New Roman" panose="02020603050405020304" pitchFamily="18" charset="0"/>
              </a:rPr>
              <a:t>. Two</a:t>
            </a:r>
            <a:r>
              <a:rPr lang="en-US" sz="1400" dirty="0">
                <a:effectLst/>
                <a:latin typeface="Calibri" panose="020F0502020204030204" pitchFamily="34" charset="0"/>
                <a:ea typeface="Calibri" panose="020F0502020204030204" pitchFamily="34" charset="0"/>
                <a:cs typeface="Times New Roman" panose="02020603050405020304" pitchFamily="18" charset="0"/>
              </a:rPr>
              <a:t> therapists are embedded in the patient care teams with 520 visits assumed for </a:t>
            </a:r>
            <a:r>
              <a:rPr lang="en-US" sz="1400" dirty="0">
                <a:latin typeface="Calibri" panose="020F0502020204030204" pitchFamily="34" charset="0"/>
                <a:ea typeface="Calibri" panose="020F0502020204030204" pitchFamily="34" charset="0"/>
                <a:cs typeface="Times New Roman" panose="02020603050405020304" pitchFamily="18" charset="0"/>
              </a:rPr>
              <a:t>a newcomer and 780 visits assumed for a more experienced embedded therapist. One brand new therapist is assumed to treat 800 patients inclusive of ramp up time.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95705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48E7B32-732A-4845-8CE8-6456DDF26526}"/>
              </a:ext>
            </a:extLst>
          </p:cNvPr>
          <p:cNvSpPr txBox="1"/>
          <p:nvPr/>
        </p:nvSpPr>
        <p:spPr>
          <a:xfrm>
            <a:off x="1426128" y="623245"/>
            <a:ext cx="8279933" cy="4946419"/>
          </a:xfrm>
          <a:prstGeom prst="rect">
            <a:avLst/>
          </a:prstGeom>
          <a:noFill/>
        </p:spPr>
        <p:txBody>
          <a:bodyPr wrap="square">
            <a:spAutoFit/>
          </a:bodyPr>
          <a:lstStyle/>
          <a:p>
            <a:pPr marL="0" marR="0">
              <a:lnSpc>
                <a:spcPct val="107000"/>
              </a:lnSpc>
              <a:spcBef>
                <a:spcPts val="0"/>
              </a:spcBef>
              <a:spcAft>
                <a:spcPts val="800"/>
              </a:spcAft>
            </a:pPr>
            <a:r>
              <a:rPr lang="en-US" b="1" dirty="0">
                <a:effectLst/>
                <a:latin typeface="Calibri" panose="020F0502020204030204" pitchFamily="34" charset="0"/>
                <a:ea typeface="Calibri" panose="020F0502020204030204" pitchFamily="34" charset="0"/>
                <a:cs typeface="Calibri" panose="020F0502020204030204" pitchFamily="34" charset="0"/>
              </a:rPr>
              <a:t>OBOT/MAT, Nursing and Nutrition</a:t>
            </a:r>
            <a:endParaRPr lang="en-US"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Calibri" panose="020F0502020204030204" pitchFamily="34" charset="0"/>
              </a:rPr>
              <a:t>The budget assumes 3 OBOT/MAT nurses. Two nurses are full time and are budgeted to achieve 1,600 visits. One nurse is budgeted at </a:t>
            </a:r>
            <a:r>
              <a:rPr lang="en-US" dirty="0">
                <a:latin typeface="Calibri" panose="020F0502020204030204" pitchFamily="34" charset="0"/>
                <a:ea typeface="Calibri" panose="020F0502020204030204" pitchFamily="34" charset="0"/>
                <a:cs typeface="Calibri" panose="020F0502020204030204" pitchFamily="34" charset="0"/>
              </a:rPr>
              <a:t>900</a:t>
            </a:r>
            <a:r>
              <a:rPr lang="en-US" dirty="0">
                <a:effectLst/>
                <a:latin typeface="Calibri" panose="020F0502020204030204" pitchFamily="34" charset="0"/>
                <a:ea typeface="Calibri" panose="020F0502020204030204" pitchFamily="34" charset="0"/>
                <a:cs typeface="Calibri" panose="020F0502020204030204" pitchFamily="34" charset="0"/>
              </a:rPr>
              <a:t> visits per year. </a:t>
            </a:r>
          </a:p>
          <a:p>
            <a:pPr marL="0" marR="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Calibri" panose="020F0502020204030204" pitchFamily="34" charset="0"/>
              </a:rPr>
              <a:t>Other nursing visits are budgeted at 600 </a:t>
            </a:r>
            <a:r>
              <a:rPr lang="en-US" dirty="0">
                <a:latin typeface="Calibri" panose="020F0502020204030204" pitchFamily="34" charset="0"/>
                <a:ea typeface="Calibri" panose="020F0502020204030204" pitchFamily="34" charset="0"/>
                <a:cs typeface="Calibri" panose="020F0502020204030204" pitchFamily="34" charset="0"/>
              </a:rPr>
              <a:t>chargeable visits</a:t>
            </a:r>
            <a:r>
              <a:rPr lang="en-US" dirty="0">
                <a:effectLst/>
                <a:latin typeface="Calibri" panose="020F0502020204030204" pitchFamily="34" charset="0"/>
                <a:ea typeface="Calibri" panose="020F0502020204030204" pitchFamily="34" charset="0"/>
                <a:cs typeface="Calibri" panose="020F0502020204030204" pitchFamily="34" charset="0"/>
              </a:rPr>
              <a:t> in total.</a:t>
            </a:r>
          </a:p>
          <a:p>
            <a:pPr marL="0" marR="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Calibri" panose="020F0502020204030204" pitchFamily="34" charset="0"/>
              </a:rPr>
              <a:t>We are required to provide nutrition services under our Medicaid contract, and we have budgeted FY 2025 to achieve 50</a:t>
            </a:r>
            <a:r>
              <a:rPr lang="en-US" dirty="0">
                <a:latin typeface="Calibri" panose="020F0502020204030204" pitchFamily="34" charset="0"/>
                <a:ea typeface="Calibri" panose="020F0502020204030204" pitchFamily="34" charset="0"/>
                <a:cs typeface="Calibri" panose="020F0502020204030204" pitchFamily="34" charset="0"/>
              </a:rPr>
              <a:t> visits mirroring actual volume in FY 2024.</a:t>
            </a:r>
            <a:endParaRPr lang="en-US"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800"/>
              </a:spcAft>
            </a:pPr>
            <a:r>
              <a:rPr lang="en-US" b="1" dirty="0">
                <a:effectLst/>
                <a:latin typeface="Calibri" panose="020F0502020204030204" pitchFamily="34" charset="0"/>
                <a:ea typeface="Calibri" panose="020F0502020204030204" pitchFamily="34" charset="0"/>
                <a:cs typeface="Calibri" panose="020F0502020204030204" pitchFamily="34" charset="0"/>
              </a:rPr>
              <a:t>Incentives</a:t>
            </a:r>
            <a:endParaRPr lang="en-US"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Calibri" panose="020F0502020204030204" pitchFamily="34" charset="0"/>
              </a:rPr>
              <a:t>The 2025 budget assumes $50,000 in incentive pay for our</a:t>
            </a:r>
            <a:r>
              <a:rPr lang="en-US" dirty="0">
                <a:latin typeface="Calibri" panose="020F0502020204030204" pitchFamily="34" charset="0"/>
                <a:ea typeface="Calibri" panose="020F0502020204030204" pitchFamily="34" charset="0"/>
                <a:cs typeface="Calibri" panose="020F0502020204030204" pitchFamily="34" charset="0"/>
              </a:rPr>
              <a:t> providers</a:t>
            </a:r>
            <a:r>
              <a:rPr lang="en-US" dirty="0">
                <a:effectLst/>
                <a:latin typeface="Calibri" panose="020F0502020204030204" pitchFamily="34" charset="0"/>
                <a:ea typeface="Calibri" panose="020F0502020204030204" pitchFamily="34" charset="0"/>
                <a:cs typeface="Calibri" panose="020F0502020204030204" pitchFamily="34" charset="0"/>
              </a:rPr>
              <a:t>; and $108,000 for an annual entity-wide ‘profit-share’ contribution.</a:t>
            </a:r>
          </a:p>
          <a:p>
            <a:pPr marL="0" marR="0">
              <a:lnSpc>
                <a:spcPct val="107000"/>
              </a:lnSpc>
              <a:spcBef>
                <a:spcPts val="0"/>
              </a:spcBef>
              <a:spcAft>
                <a:spcPts val="800"/>
              </a:spcAft>
            </a:pPr>
            <a:r>
              <a:rPr lang="en-US" b="1" dirty="0">
                <a:effectLst/>
                <a:latin typeface="Calibri" panose="020F0502020204030204" pitchFamily="34" charset="0"/>
                <a:ea typeface="Calibri" panose="020F0502020204030204" pitchFamily="34" charset="0"/>
                <a:cs typeface="Calibri" panose="020F0502020204030204" pitchFamily="34" charset="0"/>
              </a:rPr>
              <a:t>Rates</a:t>
            </a:r>
            <a:endParaRPr lang="en-US"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Calibri" panose="020F0502020204030204" pitchFamily="34" charset="0"/>
              </a:rPr>
              <a:t>Reimbursement rates for fee for service m</a:t>
            </a:r>
            <a:r>
              <a:rPr lang="en-US" dirty="0">
                <a:effectLst/>
                <a:latin typeface="Calibri" panose="020F0502020204030204" pitchFamily="34" charset="0"/>
                <a:ea typeface="Calibri" panose="020F0502020204030204" pitchFamily="34" charset="0"/>
                <a:cs typeface="Calibri" panose="020F0502020204030204" pitchFamily="34" charset="0"/>
              </a:rPr>
              <a:t>edical visits inclusive of mid levels/OBOT/MAT and nursing are assumed to be reimbursed at $24</a:t>
            </a:r>
            <a:r>
              <a:rPr lang="en-US" dirty="0">
                <a:latin typeface="Calibri" panose="020F0502020204030204" pitchFamily="34" charset="0"/>
                <a:ea typeface="Calibri" panose="020F0502020204030204" pitchFamily="34" charset="0"/>
                <a:cs typeface="Calibri" panose="020F0502020204030204" pitchFamily="34" charset="0"/>
              </a:rPr>
              <a:t>1</a:t>
            </a:r>
            <a:r>
              <a:rPr lang="en-US" dirty="0">
                <a:effectLst/>
                <a:latin typeface="Calibri" panose="020F0502020204030204" pitchFamily="34" charset="0"/>
                <a:ea typeface="Calibri" panose="020F0502020204030204" pitchFamily="34" charset="0"/>
                <a:cs typeface="Calibri" panose="020F0502020204030204" pitchFamily="34" charset="0"/>
              </a:rPr>
              <a:t> per visit including the wrap</a:t>
            </a:r>
            <a:r>
              <a:rPr lang="en-US" dirty="0">
                <a:latin typeface="Calibri" panose="020F0502020204030204" pitchFamily="34" charset="0"/>
                <a:ea typeface="Calibri" panose="020F0502020204030204" pitchFamily="34" charset="0"/>
                <a:cs typeface="Calibri" panose="020F0502020204030204" pitchFamily="34" charset="0"/>
              </a:rPr>
              <a:t>.</a:t>
            </a:r>
            <a:r>
              <a:rPr lang="en-US" dirty="0">
                <a:effectLst/>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B</a:t>
            </a:r>
            <a:r>
              <a:rPr lang="en-US" dirty="0">
                <a:effectLst/>
                <a:latin typeface="Calibri" panose="020F0502020204030204" pitchFamily="34" charset="0"/>
                <a:ea typeface="Calibri" panose="020F0502020204030204" pitchFamily="34" charset="0"/>
                <a:cs typeface="Calibri" panose="020F0502020204030204" pitchFamily="34" charset="0"/>
              </a:rPr>
              <a:t>ehavioral health therapist, psychiatry and psychiatric NP’s visit rates are </a:t>
            </a:r>
            <a:r>
              <a:rPr lang="en-US" dirty="0">
                <a:latin typeface="Calibri" panose="020F0502020204030204" pitchFamily="34" charset="0"/>
                <a:ea typeface="Calibri" panose="020F0502020204030204" pitchFamily="34" charset="0"/>
                <a:cs typeface="Calibri" panose="020F0502020204030204" pitchFamily="34" charset="0"/>
              </a:rPr>
              <a:t>assumed to be reimbursed at </a:t>
            </a:r>
            <a:r>
              <a:rPr lang="en-US" dirty="0">
                <a:effectLst/>
                <a:latin typeface="Calibri" panose="020F0502020204030204" pitchFamily="34" charset="0"/>
                <a:ea typeface="Calibri" panose="020F0502020204030204" pitchFamily="34" charset="0"/>
                <a:cs typeface="Calibri" panose="020F0502020204030204" pitchFamily="34" charset="0"/>
              </a:rPr>
              <a:t>$241</a:t>
            </a:r>
            <a:r>
              <a:rPr lang="en-US" dirty="0">
                <a:latin typeface="Calibri" panose="020F0502020204030204" pitchFamily="34" charset="0"/>
                <a:ea typeface="Calibri" panose="020F0502020204030204" pitchFamily="34" charset="0"/>
                <a:cs typeface="Calibri" panose="020F0502020204030204" pitchFamily="34" charset="0"/>
              </a:rPr>
              <a:t> per visit including the wrap.</a:t>
            </a:r>
            <a:endParaRPr lang="en-US"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20981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DA211-A261-4B37-B7A7-1E3DF9572D9B}"/>
              </a:ext>
            </a:extLst>
          </p:cNvPr>
          <p:cNvSpPr>
            <a:spLocks noGrp="1"/>
          </p:cNvSpPr>
          <p:nvPr>
            <p:ph type="title"/>
          </p:nvPr>
        </p:nvSpPr>
        <p:spPr>
          <a:xfrm>
            <a:off x="734505" y="365126"/>
            <a:ext cx="10515600" cy="492714"/>
          </a:xfrm>
        </p:spPr>
        <p:txBody>
          <a:bodyPr>
            <a:normAutofit/>
          </a:bodyPr>
          <a:lstStyle/>
          <a:p>
            <a:r>
              <a:rPr lang="en-US" sz="2000" b="1" dirty="0">
                <a:latin typeface="+mn-lt"/>
              </a:rPr>
              <a:t>Grant Revenue</a:t>
            </a:r>
          </a:p>
        </p:txBody>
      </p:sp>
      <p:sp>
        <p:nvSpPr>
          <p:cNvPr id="3" name="Content Placeholder 2">
            <a:extLst>
              <a:ext uri="{FF2B5EF4-FFF2-40B4-BE49-F238E27FC236}">
                <a16:creationId xmlns:a16="http://schemas.microsoft.com/office/drawing/2014/main" id="{40C5488A-7109-41CA-B453-E2F740137B2A}"/>
              </a:ext>
            </a:extLst>
          </p:cNvPr>
          <p:cNvSpPr>
            <a:spLocks noGrp="1"/>
          </p:cNvSpPr>
          <p:nvPr>
            <p:ph idx="1"/>
          </p:nvPr>
        </p:nvSpPr>
        <p:spPr>
          <a:xfrm>
            <a:off x="838200" y="857840"/>
            <a:ext cx="10515600" cy="5319123"/>
          </a:xfrm>
        </p:spPr>
        <p:txBody>
          <a:bodyPr>
            <a:normAutofit fontScale="25000" lnSpcReduction="20000"/>
          </a:bodyPr>
          <a:lstStyle/>
          <a:p>
            <a:pPr marL="0" indent="0">
              <a:buNone/>
            </a:pPr>
            <a:r>
              <a:rPr lang="en-US" sz="6400" b="1" dirty="0">
                <a:latin typeface="Calibri" panose="020F0502020204030204" pitchFamily="34" charset="0"/>
                <a:cs typeface="Calibri" panose="020F0502020204030204" pitchFamily="34" charset="0"/>
              </a:rPr>
              <a:t>HRSA 330H</a:t>
            </a:r>
          </a:p>
          <a:p>
            <a:pPr marL="0" indent="0">
              <a:buNone/>
            </a:pPr>
            <a:r>
              <a:rPr lang="en-US" sz="6400" dirty="0">
                <a:latin typeface="Calibri" panose="020F0502020204030204" pitchFamily="34" charset="0"/>
                <a:cs typeface="Calibri" panose="020F0502020204030204" pitchFamily="34" charset="0"/>
              </a:rPr>
              <a:t>Duffy’s Service Area Competition (SAC) grant application was approved for three years on 1/12/2023. The grant term runs from 4/1/2022 to 3/31/2025. </a:t>
            </a:r>
            <a:r>
              <a:rPr kumimoji="0" lang="en-US" sz="64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The budget assumes $2,684,289 in HRSA grant revenues for FY 2023-2024. This grant is the bedrock of Duffy’s existence. The SAC award now </a:t>
            </a:r>
            <a:r>
              <a:rPr lang="en-US" sz="6400" dirty="0">
                <a:solidFill>
                  <a:prstClr val="black"/>
                </a:solidFill>
                <a:latin typeface="Calibri" panose="020F0502020204030204" pitchFamily="34" charset="0"/>
                <a:cs typeface="Calibri" panose="020F0502020204030204" pitchFamily="34" charset="0"/>
              </a:rPr>
              <a:t>includes</a:t>
            </a:r>
            <a:r>
              <a:rPr kumimoji="0" lang="en-US" sz="64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what were previously stand-alone awards related to SUD (substance use disorders) and IBH (integrated behavioral health services). </a:t>
            </a:r>
          </a:p>
          <a:p>
            <a:pPr marL="0" indent="0">
              <a:buNone/>
            </a:pPr>
            <a:r>
              <a:rPr kumimoji="0" lang="en-US" sz="64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A copy of </a:t>
            </a:r>
            <a:r>
              <a:rPr lang="en-US" sz="6400" dirty="0">
                <a:solidFill>
                  <a:prstClr val="black"/>
                </a:solidFill>
                <a:latin typeface="Calibri" panose="020F0502020204030204" pitchFamily="34" charset="0"/>
                <a:cs typeface="Calibri" panose="020F0502020204030204" pitchFamily="34" charset="0"/>
              </a:rPr>
              <a:t>our Non-Competing Continuation </a:t>
            </a:r>
            <a:r>
              <a:rPr kumimoji="0" lang="en-US" sz="64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budget submission for FY 2024 that was submitted for our 330h budget is included in this </a:t>
            </a:r>
            <a:r>
              <a:rPr lang="en-US" sz="6400" dirty="0">
                <a:solidFill>
                  <a:prstClr val="black"/>
                </a:solidFill>
                <a:latin typeface="Calibri" panose="020F0502020204030204" pitchFamily="34" charset="0"/>
                <a:cs typeface="Calibri" panose="020F0502020204030204" pitchFamily="34" charset="0"/>
              </a:rPr>
              <a:t>Board</a:t>
            </a:r>
            <a:r>
              <a:rPr kumimoji="0" lang="en-US" sz="64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budget package.</a:t>
            </a:r>
          </a:p>
          <a:p>
            <a:pPr marL="0" indent="0">
              <a:buNone/>
            </a:pPr>
            <a:r>
              <a:rPr lang="en-US" sz="6400" b="1" dirty="0">
                <a:latin typeface="Calibri" panose="020F0502020204030204" pitchFamily="34" charset="0"/>
                <a:cs typeface="Calibri" panose="020F0502020204030204" pitchFamily="34" charset="0"/>
              </a:rPr>
              <a:t>Other Grants:</a:t>
            </a:r>
          </a:p>
          <a:p>
            <a:pPr marL="0" indent="0">
              <a:buNone/>
            </a:pPr>
            <a:r>
              <a:rPr lang="en-US" sz="6400" b="1" dirty="0">
                <a:latin typeface="Calibri" panose="020F0502020204030204" pitchFamily="34" charset="0"/>
                <a:cs typeface="Calibri" panose="020F0502020204030204" pitchFamily="34" charset="0"/>
              </a:rPr>
              <a:t>SAMHSA: </a:t>
            </a:r>
            <a:r>
              <a:rPr lang="en-US" sz="6400" dirty="0">
                <a:latin typeface="Calibri" panose="020F0502020204030204" pitchFamily="34" charset="0"/>
                <a:cs typeface="Calibri" panose="020F0502020204030204" pitchFamily="34" charset="0"/>
              </a:rPr>
              <a:t>An annual award of $525,000 will continue in FY 2025.</a:t>
            </a:r>
            <a:endParaRPr lang="en-US" sz="6400" b="1" dirty="0">
              <a:latin typeface="Calibri" panose="020F0502020204030204" pitchFamily="34" charset="0"/>
              <a:cs typeface="Calibri" panose="020F0502020204030204" pitchFamily="34" charset="0"/>
            </a:endParaRPr>
          </a:p>
          <a:p>
            <a:pPr marL="0" indent="0">
              <a:buNone/>
            </a:pPr>
            <a:r>
              <a:rPr lang="en-US" sz="6400" b="1" dirty="0">
                <a:latin typeface="Calibri" panose="020F0502020204030204" pitchFamily="34" charset="0"/>
                <a:cs typeface="Calibri" panose="020F0502020204030204" pitchFamily="34" charset="0"/>
              </a:rPr>
              <a:t>Housing First: </a:t>
            </a:r>
            <a:r>
              <a:rPr lang="en-US" sz="6400" dirty="0">
                <a:latin typeface="Calibri" panose="020F0502020204030204" pitchFamily="34" charset="0"/>
                <a:cs typeface="Calibri" panose="020F0502020204030204" pitchFamily="34" charset="0"/>
              </a:rPr>
              <a:t>The budget assumes </a:t>
            </a:r>
            <a:r>
              <a:rPr lang="en-US" sz="6400">
                <a:latin typeface="Calibri" panose="020F0502020204030204" pitchFamily="34" charset="0"/>
                <a:cs typeface="Calibri" panose="020F0502020204030204" pitchFamily="34" charset="0"/>
              </a:rPr>
              <a:t>$175,500 </a:t>
            </a:r>
            <a:r>
              <a:rPr lang="en-US" sz="6400" dirty="0">
                <a:latin typeface="Calibri" panose="020F0502020204030204" pitchFamily="34" charset="0"/>
                <a:cs typeface="Calibri" panose="020F0502020204030204" pitchFamily="34" charset="0"/>
              </a:rPr>
              <a:t>of funding from the Commonwealth of Mass. </a:t>
            </a:r>
          </a:p>
          <a:p>
            <a:pPr marL="0" indent="0">
              <a:buNone/>
            </a:pPr>
            <a:r>
              <a:rPr lang="en-US" sz="6400" b="1" dirty="0">
                <a:latin typeface="Calibri" panose="020F0502020204030204" pitchFamily="34" charset="0"/>
                <a:cs typeface="Calibri" panose="020F0502020204030204" pitchFamily="34" charset="0"/>
              </a:rPr>
              <a:t>CCHC</a:t>
            </a:r>
            <a:r>
              <a:rPr lang="en-US" sz="6400" dirty="0">
                <a:latin typeface="Calibri" panose="020F0502020204030204" pitchFamily="34" charset="0"/>
                <a:cs typeface="Calibri" panose="020F0502020204030204" pitchFamily="34" charset="0"/>
              </a:rPr>
              <a:t>: The budget assumes continued funding from CCHC for support of our psych program at $60,000 per year and support for the In from the Streets/Medical Respite program at $65,000.</a:t>
            </a:r>
          </a:p>
          <a:p>
            <a:pPr marL="0" indent="0">
              <a:buNone/>
            </a:pPr>
            <a:r>
              <a:rPr lang="en-US" sz="6400" b="1" dirty="0">
                <a:latin typeface="Calibri" panose="020F0502020204030204" pitchFamily="34" charset="0"/>
                <a:cs typeface="Calibri" panose="020F0502020204030204" pitchFamily="34" charset="0"/>
              </a:rPr>
              <a:t>Welcome Home: </a:t>
            </a:r>
            <a:r>
              <a:rPr lang="en-US" sz="6400" dirty="0">
                <a:latin typeface="Calibri" panose="020F0502020204030204" pitchFamily="34" charset="0"/>
                <a:cs typeface="Calibri" panose="020F0502020204030204" pitchFamily="34" charset="0"/>
              </a:rPr>
              <a:t>The total amount budgeted is consistent with prior years at $174,403.</a:t>
            </a:r>
          </a:p>
          <a:p>
            <a:pPr marL="0" indent="0">
              <a:buNone/>
            </a:pPr>
            <a:r>
              <a:rPr lang="en-US" sz="6400" b="1" dirty="0">
                <a:latin typeface="Calibri" panose="020F0502020204030204" pitchFamily="34" charset="0"/>
                <a:cs typeface="Calibri" panose="020F0502020204030204" pitchFamily="34" charset="0"/>
              </a:rPr>
              <a:t>Moms Do Care : </a:t>
            </a:r>
            <a:r>
              <a:rPr lang="en-US" sz="6400" dirty="0">
                <a:latin typeface="Calibri" panose="020F0502020204030204" pitchFamily="34" charset="0"/>
                <a:cs typeface="Calibri" panose="020F0502020204030204" pitchFamily="34" charset="0"/>
              </a:rPr>
              <a:t>The Moms do Care grant continues for FY 2025 totaling $500,000. </a:t>
            </a:r>
          </a:p>
          <a:p>
            <a:pPr marL="0" indent="0">
              <a:buNone/>
            </a:pPr>
            <a:r>
              <a:rPr lang="en-US" sz="6400" b="1" dirty="0">
                <a:latin typeface="Calibri" panose="020F0502020204030204" pitchFamily="34" charset="0"/>
                <a:cs typeface="Calibri" panose="020F0502020204030204" pitchFamily="34" charset="0"/>
              </a:rPr>
              <a:t>ARP Capital:</a:t>
            </a:r>
            <a:r>
              <a:rPr lang="en-US" sz="6400" dirty="0">
                <a:latin typeface="Calibri" panose="020F0502020204030204" pitchFamily="34" charset="0"/>
                <a:cs typeface="Calibri" panose="020F0502020204030204" pitchFamily="34" charset="0"/>
              </a:rPr>
              <a:t> Residual Arp Capital funds totaling $105,000 will support our retina evaluation program; improvements to internal and external security for our facility and the completion of the three-year IT capital investment program.</a:t>
            </a:r>
          </a:p>
          <a:p>
            <a:pPr marL="0" marR="0" lvl="0" indent="0" algn="l" defTabSz="914400" rtl="0" eaLnBrk="1" fontAlgn="auto" latinLnBrk="0" hangingPunct="1">
              <a:lnSpc>
                <a:spcPct val="107000"/>
              </a:lnSpc>
              <a:spcBef>
                <a:spcPts val="0"/>
              </a:spcBef>
              <a:spcAft>
                <a:spcPts val="0"/>
              </a:spcAft>
              <a:buClrTx/>
              <a:buSzTx/>
              <a:buFontTx/>
              <a:buNone/>
              <a:tabLst/>
              <a:defRPr/>
            </a:pPr>
            <a:endParaRPr lang="en-US" sz="6400" b="1" dirty="0">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US" sz="6400" b="1" dirty="0">
                <a:latin typeface="Calibri" panose="020F0502020204030204" pitchFamily="34" charset="0"/>
                <a:cs typeface="Calibri" panose="020F0502020204030204" pitchFamily="34" charset="0"/>
              </a:rPr>
              <a:t>DPH OBOT Grant: </a:t>
            </a:r>
            <a:r>
              <a:rPr lang="en-US" sz="6400" dirty="0">
                <a:latin typeface="Calibri" panose="020F0502020204030204" pitchFamily="34" charset="0"/>
                <a:cs typeface="Calibri" panose="020F0502020204030204" pitchFamily="34" charset="0"/>
              </a:rPr>
              <a:t>The budget includes $180,000 of continued funding from the Commonwealth for our Medication Assisted Treatment program.</a:t>
            </a:r>
            <a:r>
              <a:rPr kumimoji="0" lang="en-US" sz="6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p>
          <a:p>
            <a:pPr marL="0" marR="0" lvl="0" indent="0" algn="l" defTabSz="914400" rtl="0" eaLnBrk="1" fontAlgn="auto" latinLnBrk="0" hangingPunct="1">
              <a:lnSpc>
                <a:spcPct val="107000"/>
              </a:lnSpc>
              <a:spcBef>
                <a:spcPts val="0"/>
              </a:spcBef>
              <a:spcAft>
                <a:spcPts val="0"/>
              </a:spcAft>
              <a:buClrTx/>
              <a:buSzTx/>
              <a:buFontTx/>
              <a:buNone/>
              <a:tabLst/>
              <a:defRPr/>
            </a:pPr>
            <a:endParaRPr lang="en-US" sz="6400" b="1" noProof="0" dirty="0">
              <a:solidFill>
                <a:prstClr val="black"/>
              </a:solidFill>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6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Mass State Opioid Response (SOR-3):</a:t>
            </a:r>
            <a:r>
              <a:rPr kumimoji="0" lang="en-US" sz="6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This grant will continue into FY 2025 in an amount of $</a:t>
            </a:r>
            <a:r>
              <a:rPr lang="en-US" sz="6400" dirty="0">
                <a:solidFill>
                  <a:prstClr val="black"/>
                </a:solidFill>
                <a:latin typeface="Calibri" panose="020F0502020204030204" pitchFamily="34" charset="0"/>
                <a:ea typeface="Calibri" panose="020F0502020204030204" pitchFamily="34" charset="0"/>
                <a:cs typeface="Calibri" panose="020F0502020204030204" pitchFamily="34" charset="0"/>
              </a:rPr>
              <a:t>300,000</a:t>
            </a:r>
            <a:r>
              <a:rPr kumimoji="0" lang="en-US" sz="6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a:t>
            </a:r>
          </a:p>
          <a:p>
            <a:pPr marL="0" indent="0">
              <a:buNone/>
            </a:pPr>
            <a:endParaRPr lang="en-US" sz="6400" dirty="0">
              <a:latin typeface="Calibri" panose="020F0502020204030204" pitchFamily="34" charset="0"/>
              <a:cs typeface="Calibri" panose="020F0502020204030204" pitchFamily="34" charset="0"/>
            </a:endParaRPr>
          </a:p>
          <a:p>
            <a:pPr marL="0" indent="0">
              <a:buNone/>
            </a:pPr>
            <a:endParaRPr lang="en-US" sz="6400" dirty="0">
              <a:cs typeface="Calibri" panose="020F0502020204030204" pitchFamily="34" charset="0"/>
            </a:endParaRPr>
          </a:p>
          <a:p>
            <a:pPr marL="0" indent="0">
              <a:buNone/>
            </a:pPr>
            <a:endParaRPr lang="en-US" sz="6400" b="1" dirty="0">
              <a:cs typeface="Calibri" panose="020F0502020204030204" pitchFamily="34" charset="0"/>
            </a:endParaRPr>
          </a:p>
          <a:p>
            <a:pPr marL="0" indent="0">
              <a:buNone/>
            </a:pPr>
            <a:endParaRPr lang="en-US" sz="2400" dirty="0"/>
          </a:p>
          <a:p>
            <a:pPr marL="0" indent="0">
              <a:buNone/>
            </a:pPr>
            <a:endParaRPr lang="en-US" sz="2400" b="1" dirty="0"/>
          </a:p>
        </p:txBody>
      </p:sp>
    </p:spTree>
    <p:extLst>
      <p:ext uri="{BB962C8B-B14F-4D97-AF65-F5344CB8AC3E}">
        <p14:creationId xmlns:p14="http://schemas.microsoft.com/office/powerpoint/2010/main" val="15861227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2519</TotalTime>
  <Words>2395</Words>
  <Application>Microsoft Office PowerPoint</Application>
  <PresentationFormat>Widescreen</PresentationFormat>
  <Paragraphs>234</Paragraphs>
  <Slides>24</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24</vt:i4>
      </vt:variant>
    </vt:vector>
  </HeadingPairs>
  <TitlesOfParts>
    <vt:vector size="33" baseType="lpstr">
      <vt:lpstr>Aptos</vt:lpstr>
      <vt:lpstr>Aptos Display</vt:lpstr>
      <vt:lpstr>Aptos Narrow</vt:lpstr>
      <vt:lpstr>Arial</vt:lpstr>
      <vt:lpstr>Calibri</vt:lpstr>
      <vt:lpstr>Calibri Light</vt:lpstr>
      <vt:lpstr>Office Theme</vt:lpstr>
      <vt:lpstr>1_Office Theme</vt:lpstr>
      <vt:lpstr>2_Office Theme</vt:lpstr>
      <vt:lpstr>Duffy Health Center         Draft  FY 2025 Budget and Key Assumptions Finance Committee and Board Presentation  June 3, 2024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Grant Revenue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Projected 340b Net Income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 Dykens</dc:creator>
  <cp:lastModifiedBy>Jeff Dykens</cp:lastModifiedBy>
  <cp:revision>244</cp:revision>
  <cp:lastPrinted>2024-05-29T13:50:54Z</cp:lastPrinted>
  <dcterms:created xsi:type="dcterms:W3CDTF">2021-04-29T16:01:57Z</dcterms:created>
  <dcterms:modified xsi:type="dcterms:W3CDTF">2024-05-31T14:44:32Z</dcterms:modified>
</cp:coreProperties>
</file>